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2"/>
  </p:notesMasterIdLst>
  <p:sldIdLst>
    <p:sldId id="374" r:id="rId2"/>
    <p:sldId id="361" r:id="rId3"/>
    <p:sldId id="352" r:id="rId4"/>
    <p:sldId id="353" r:id="rId5"/>
    <p:sldId id="382" r:id="rId6"/>
    <p:sldId id="362" r:id="rId7"/>
    <p:sldId id="363" r:id="rId8"/>
    <p:sldId id="383" r:id="rId9"/>
    <p:sldId id="354" r:id="rId10"/>
    <p:sldId id="259" r:id="rId11"/>
    <p:sldId id="384" r:id="rId12"/>
    <p:sldId id="379" r:id="rId13"/>
    <p:sldId id="380" r:id="rId14"/>
    <p:sldId id="323" r:id="rId15"/>
    <p:sldId id="324" r:id="rId16"/>
    <p:sldId id="366" r:id="rId17"/>
    <p:sldId id="325" r:id="rId18"/>
    <p:sldId id="365" r:id="rId19"/>
    <p:sldId id="335" r:id="rId20"/>
    <p:sldId id="339" r:id="rId21"/>
    <p:sldId id="369" r:id="rId22"/>
    <p:sldId id="278" r:id="rId23"/>
    <p:sldId id="385" r:id="rId24"/>
    <p:sldId id="372" r:id="rId25"/>
    <p:sldId id="282" r:id="rId26"/>
    <p:sldId id="304" r:id="rId27"/>
    <p:sldId id="338" r:id="rId28"/>
    <p:sldId id="346" r:id="rId29"/>
    <p:sldId id="370" r:id="rId30"/>
    <p:sldId id="386" r:id="rId31"/>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13" autoAdjust="0"/>
  </p:normalViewPr>
  <p:slideViewPr>
    <p:cSldViewPr>
      <p:cViewPr varScale="1">
        <p:scale>
          <a:sx n="81" d="100"/>
          <a:sy n="81" d="100"/>
        </p:scale>
        <p:origin x="102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8AF24-BD21-4685-95D2-FCCCED5814C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12F3D58-E78D-40DA-94EA-9FF03C92C903}">
      <dgm:prSet custT="1"/>
      <dgm:spPr>
        <a:solidFill>
          <a:schemeClr val="accent2">
            <a:lumMod val="20000"/>
            <a:lumOff val="80000"/>
          </a:schemeClr>
        </a:solidFill>
      </dgm:spPr>
      <dgm:t>
        <a:bodyPr/>
        <a:lstStyle/>
        <a:p>
          <a:pPr rtl="0"/>
          <a:r>
            <a:rPr lang="en-GB" sz="1800" b="1" i="0" dirty="0">
              <a:solidFill>
                <a:schemeClr val="tx1"/>
              </a:solidFill>
              <a:latin typeface="Arial" panose="020B0604020202020204" pitchFamily="34" charset="0"/>
              <a:cs typeface="Arial" panose="020B0604020202020204" pitchFamily="34" charset="0"/>
            </a:rPr>
            <a:t>Bauchi State was created in 1976 and located in the North Eastern part of Nigeria. It is made up of 20 local government councils </a:t>
          </a:r>
          <a:endParaRPr lang="en-US" sz="1800" b="1" dirty="0">
            <a:solidFill>
              <a:schemeClr val="tx1"/>
            </a:solidFill>
            <a:latin typeface="Arial" panose="020B0604020202020204" pitchFamily="34" charset="0"/>
            <a:cs typeface="Arial" panose="020B0604020202020204" pitchFamily="34" charset="0"/>
          </a:endParaRPr>
        </a:p>
      </dgm:t>
    </dgm:pt>
    <dgm:pt modelId="{E27C2935-0AE2-4F0D-8959-0864DD3F3140}" type="parTrans" cxnId="{4F15122C-5386-4515-AB75-48CAD6EED87D}">
      <dgm:prSet/>
      <dgm:spPr/>
      <dgm:t>
        <a:bodyPr/>
        <a:lstStyle/>
        <a:p>
          <a:endParaRPr lang="en-US"/>
        </a:p>
      </dgm:t>
    </dgm:pt>
    <dgm:pt modelId="{9A9A2162-9375-4E59-932A-0342377B64BD}" type="sibTrans" cxnId="{4F15122C-5386-4515-AB75-48CAD6EED87D}">
      <dgm:prSet/>
      <dgm:spPr/>
      <dgm:t>
        <a:bodyPr/>
        <a:lstStyle/>
        <a:p>
          <a:endParaRPr lang="en-US"/>
        </a:p>
      </dgm:t>
    </dgm:pt>
    <dgm:pt modelId="{8E81E622-A07F-4A25-B497-080B5414FABC}">
      <dgm:prSet custT="1"/>
      <dgm:spPr>
        <a:solidFill>
          <a:schemeClr val="accent2">
            <a:lumMod val="20000"/>
            <a:lumOff val="80000"/>
          </a:schemeClr>
        </a:solidFill>
      </dgm:spPr>
      <dgm:t>
        <a:bodyPr/>
        <a:lstStyle/>
        <a:p>
          <a:pPr rtl="0"/>
          <a:r>
            <a:rPr lang="en-GB" sz="1800" b="1" i="0" dirty="0" smtClean="0">
              <a:solidFill>
                <a:schemeClr val="tx1"/>
              </a:solidFill>
              <a:latin typeface="Arial" panose="020B0604020202020204" pitchFamily="34" charset="0"/>
              <a:cs typeface="Arial" panose="020B0604020202020204" pitchFamily="34" charset="0"/>
            </a:rPr>
            <a:t>It </a:t>
          </a:r>
          <a:r>
            <a:rPr lang="en-GB" sz="1800" b="1" i="0" dirty="0">
              <a:solidFill>
                <a:schemeClr val="tx1"/>
              </a:solidFill>
              <a:latin typeface="Arial" panose="020B0604020202020204" pitchFamily="34" charset="0"/>
              <a:cs typeface="Arial" panose="020B0604020202020204" pitchFamily="34" charset="0"/>
            </a:rPr>
            <a:t>occupies a total of 49,259.01 square KM land area and this represents about 5.3% of Nigeria’s total land mass</a:t>
          </a:r>
          <a:endParaRPr lang="en-US" sz="1800" b="1" dirty="0">
            <a:solidFill>
              <a:schemeClr val="tx1"/>
            </a:solidFill>
            <a:latin typeface="Arial" panose="020B0604020202020204" pitchFamily="34" charset="0"/>
            <a:cs typeface="Arial" panose="020B0604020202020204" pitchFamily="34" charset="0"/>
          </a:endParaRPr>
        </a:p>
      </dgm:t>
    </dgm:pt>
    <dgm:pt modelId="{3CCADFC9-9543-4F32-B3BD-4756DF1E4546}" type="parTrans" cxnId="{2CE25997-E132-4064-9439-F5F19B8F7483}">
      <dgm:prSet/>
      <dgm:spPr/>
      <dgm:t>
        <a:bodyPr/>
        <a:lstStyle/>
        <a:p>
          <a:endParaRPr lang="en-US"/>
        </a:p>
      </dgm:t>
    </dgm:pt>
    <dgm:pt modelId="{9A7948F4-CAE3-41DB-890B-FDCFF2E75BB4}" type="sibTrans" cxnId="{2CE25997-E132-4064-9439-F5F19B8F7483}">
      <dgm:prSet/>
      <dgm:spPr/>
      <dgm:t>
        <a:bodyPr/>
        <a:lstStyle/>
        <a:p>
          <a:endParaRPr lang="en-US"/>
        </a:p>
      </dgm:t>
    </dgm:pt>
    <dgm:pt modelId="{354D28FC-B9EC-4FAC-9A0F-4D732C0510F5}">
      <dgm:prSet custT="1"/>
      <dgm:spPr>
        <a:solidFill>
          <a:schemeClr val="accent2">
            <a:lumMod val="20000"/>
            <a:lumOff val="80000"/>
          </a:schemeClr>
        </a:solidFill>
      </dgm:spPr>
      <dgm:t>
        <a:bodyPr/>
        <a:lstStyle/>
        <a:p>
          <a:pPr rtl="0"/>
          <a:r>
            <a:rPr lang="en-GB" sz="1800" b="1" i="0" dirty="0">
              <a:solidFill>
                <a:schemeClr val="tx1"/>
              </a:solidFill>
              <a:latin typeface="Arial" panose="020B0604020202020204" pitchFamily="34" charset="0"/>
              <a:cs typeface="Arial" panose="020B0604020202020204" pitchFamily="34" charset="0"/>
            </a:rPr>
            <a:t>The State has an estimated population of over 7.6 m with average growth rate of 3.3% annually. Strategically, the 20-65 years age bracket constitutes  41.2% of the population</a:t>
          </a:r>
          <a:r>
            <a:rPr lang="en-GB" sz="1800" b="0" i="0" dirty="0">
              <a:solidFill>
                <a:schemeClr val="tx1"/>
              </a:solidFill>
              <a:latin typeface="Arial" panose="020B0604020202020204" pitchFamily="34" charset="0"/>
              <a:cs typeface="Arial" panose="020B0604020202020204" pitchFamily="34" charset="0"/>
            </a:rPr>
            <a:t>. </a:t>
          </a:r>
          <a:r>
            <a:rPr lang="en-GB" sz="1800" b="1" i="0" dirty="0">
              <a:solidFill>
                <a:schemeClr val="tx1"/>
              </a:solidFill>
              <a:latin typeface="Arial" panose="020B0604020202020204" pitchFamily="34" charset="0"/>
              <a:cs typeface="Arial" panose="020B0604020202020204" pitchFamily="34" charset="0"/>
            </a:rPr>
            <a:t>The GDP stands at $4.7billion with a par capita income of $983</a:t>
          </a:r>
          <a:endParaRPr lang="en-US" sz="1800" b="1" dirty="0">
            <a:solidFill>
              <a:schemeClr val="tx1"/>
            </a:solidFill>
            <a:latin typeface="Arial" panose="020B0604020202020204" pitchFamily="34" charset="0"/>
            <a:cs typeface="Arial" panose="020B0604020202020204" pitchFamily="34" charset="0"/>
          </a:endParaRPr>
        </a:p>
      </dgm:t>
    </dgm:pt>
    <dgm:pt modelId="{602B3418-5E1A-4788-8BD6-4230336BBB8F}" type="parTrans" cxnId="{CA90A712-8821-44F2-AC76-31C26F124815}">
      <dgm:prSet/>
      <dgm:spPr/>
      <dgm:t>
        <a:bodyPr/>
        <a:lstStyle/>
        <a:p>
          <a:endParaRPr lang="en-US"/>
        </a:p>
      </dgm:t>
    </dgm:pt>
    <dgm:pt modelId="{2B4E7EE4-298D-49E8-9B75-BE3E3B17368A}" type="sibTrans" cxnId="{CA90A712-8821-44F2-AC76-31C26F124815}">
      <dgm:prSet/>
      <dgm:spPr/>
      <dgm:t>
        <a:bodyPr/>
        <a:lstStyle/>
        <a:p>
          <a:endParaRPr lang="en-US"/>
        </a:p>
      </dgm:t>
    </dgm:pt>
    <dgm:pt modelId="{6010CC24-7259-41D0-B993-B149477F886A}" type="pres">
      <dgm:prSet presAssocID="{FB78AF24-BD21-4685-95D2-FCCCED5814C5}" presName="composite" presStyleCnt="0">
        <dgm:presLayoutVars>
          <dgm:chMax val="5"/>
          <dgm:dir/>
          <dgm:animLvl val="ctr"/>
          <dgm:resizeHandles val="exact"/>
        </dgm:presLayoutVars>
      </dgm:prSet>
      <dgm:spPr/>
      <dgm:t>
        <a:bodyPr/>
        <a:lstStyle/>
        <a:p>
          <a:endParaRPr lang="en-US"/>
        </a:p>
      </dgm:t>
    </dgm:pt>
    <dgm:pt modelId="{DC421356-2CAD-4229-BBEC-0B489F0713CD}" type="pres">
      <dgm:prSet presAssocID="{FB78AF24-BD21-4685-95D2-FCCCED5814C5}" presName="cycle" presStyleCnt="0"/>
      <dgm:spPr/>
    </dgm:pt>
    <dgm:pt modelId="{2116258B-E9C0-49F1-9F1F-A56D9BA681D1}" type="pres">
      <dgm:prSet presAssocID="{FB78AF24-BD21-4685-95D2-FCCCED5814C5}" presName="centerShape" presStyleCnt="0"/>
      <dgm:spPr/>
    </dgm:pt>
    <dgm:pt modelId="{FFEE95CD-0CD1-4269-9E9B-6BB69D6E4B16}" type="pres">
      <dgm:prSet presAssocID="{FB78AF24-BD21-4685-95D2-FCCCED5814C5}" presName="connSite" presStyleLbl="node1" presStyleIdx="0" presStyleCnt="4"/>
      <dgm:spPr/>
    </dgm:pt>
    <dgm:pt modelId="{DD5EFA67-E1D8-4C7A-9DFC-E98CE570839F}" type="pres">
      <dgm:prSet presAssocID="{FB78AF24-BD21-4685-95D2-FCCCED5814C5}" presName="visible" presStyleLbl="node1" presStyleIdx="0" presStyleCnt="4" custScaleX="178379" custScaleY="150414" custLinFactNeighborX="48879" custLinFactNeighborY="12752"/>
      <dgm:spPr>
        <a:blipFill rotWithShape="1">
          <a:blip xmlns:r="http://schemas.openxmlformats.org/officeDocument/2006/relationships" r:embed="rId1"/>
          <a:stretch>
            <a:fillRect/>
          </a:stretch>
        </a:blipFill>
      </dgm:spPr>
    </dgm:pt>
    <dgm:pt modelId="{DF7133FE-029D-4782-9854-736E1E5CA9AA}" type="pres">
      <dgm:prSet presAssocID="{E27C2935-0AE2-4F0D-8959-0864DD3F3140}" presName="Name25" presStyleLbl="parChTrans1D1" presStyleIdx="0" presStyleCnt="3"/>
      <dgm:spPr/>
      <dgm:t>
        <a:bodyPr/>
        <a:lstStyle/>
        <a:p>
          <a:endParaRPr lang="en-US"/>
        </a:p>
      </dgm:t>
    </dgm:pt>
    <dgm:pt modelId="{E53D97A1-6ED2-4602-A49E-BF5F8BE722D2}" type="pres">
      <dgm:prSet presAssocID="{812F3D58-E78D-40DA-94EA-9FF03C92C903}" presName="node" presStyleCnt="0"/>
      <dgm:spPr/>
    </dgm:pt>
    <dgm:pt modelId="{D003859C-CAB2-49B9-B845-351FA6C491B8}" type="pres">
      <dgm:prSet presAssocID="{812F3D58-E78D-40DA-94EA-9FF03C92C903}" presName="parentNode" presStyleLbl="node1" presStyleIdx="1" presStyleCnt="4" custScaleX="432129" custScaleY="128251" custLinFactNeighborX="10869" custLinFactNeighborY="13862">
        <dgm:presLayoutVars>
          <dgm:chMax val="1"/>
          <dgm:bulletEnabled val="1"/>
        </dgm:presLayoutVars>
      </dgm:prSet>
      <dgm:spPr/>
      <dgm:t>
        <a:bodyPr/>
        <a:lstStyle/>
        <a:p>
          <a:endParaRPr lang="en-US"/>
        </a:p>
      </dgm:t>
    </dgm:pt>
    <dgm:pt modelId="{53DF6023-E008-47A8-8C98-BDCDE06B42A3}" type="pres">
      <dgm:prSet presAssocID="{812F3D58-E78D-40DA-94EA-9FF03C92C903}" presName="childNode" presStyleLbl="revTx" presStyleIdx="0" presStyleCnt="0">
        <dgm:presLayoutVars>
          <dgm:bulletEnabled val="1"/>
        </dgm:presLayoutVars>
      </dgm:prSet>
      <dgm:spPr/>
    </dgm:pt>
    <dgm:pt modelId="{1091C5A7-48B8-421B-9904-735FA4432EAB}" type="pres">
      <dgm:prSet presAssocID="{3CCADFC9-9543-4F32-B3BD-4756DF1E4546}" presName="Name25" presStyleLbl="parChTrans1D1" presStyleIdx="1" presStyleCnt="3"/>
      <dgm:spPr/>
      <dgm:t>
        <a:bodyPr/>
        <a:lstStyle/>
        <a:p>
          <a:endParaRPr lang="en-US"/>
        </a:p>
      </dgm:t>
    </dgm:pt>
    <dgm:pt modelId="{A6B63D54-E9F8-4227-86D9-4619651D6E4E}" type="pres">
      <dgm:prSet presAssocID="{8E81E622-A07F-4A25-B497-080B5414FABC}" presName="node" presStyleCnt="0"/>
      <dgm:spPr/>
    </dgm:pt>
    <dgm:pt modelId="{5C6BDF3F-F2DA-4597-9688-94EE389CF798}" type="pres">
      <dgm:prSet presAssocID="{8E81E622-A07F-4A25-B497-080B5414FABC}" presName="parentNode" presStyleLbl="node1" presStyleIdx="2" presStyleCnt="4" custScaleX="372929" custScaleY="159865" custLinFactX="100000" custLinFactNeighborX="187396" custLinFactNeighborY="-42993">
        <dgm:presLayoutVars>
          <dgm:chMax val="1"/>
          <dgm:bulletEnabled val="1"/>
        </dgm:presLayoutVars>
      </dgm:prSet>
      <dgm:spPr/>
      <dgm:t>
        <a:bodyPr/>
        <a:lstStyle/>
        <a:p>
          <a:endParaRPr lang="en-US"/>
        </a:p>
      </dgm:t>
    </dgm:pt>
    <dgm:pt modelId="{DCB3B829-D66D-4F04-A84C-6E71C7C1FD5B}" type="pres">
      <dgm:prSet presAssocID="{8E81E622-A07F-4A25-B497-080B5414FABC}" presName="childNode" presStyleLbl="revTx" presStyleIdx="0" presStyleCnt="0">
        <dgm:presLayoutVars>
          <dgm:bulletEnabled val="1"/>
        </dgm:presLayoutVars>
      </dgm:prSet>
      <dgm:spPr/>
    </dgm:pt>
    <dgm:pt modelId="{ABEB9ADE-6CCA-484F-9D00-BC371A0B65B8}" type="pres">
      <dgm:prSet presAssocID="{602B3418-5E1A-4788-8BD6-4230336BBB8F}" presName="Name25" presStyleLbl="parChTrans1D1" presStyleIdx="2" presStyleCnt="3"/>
      <dgm:spPr/>
      <dgm:t>
        <a:bodyPr/>
        <a:lstStyle/>
        <a:p>
          <a:endParaRPr lang="en-US"/>
        </a:p>
      </dgm:t>
    </dgm:pt>
    <dgm:pt modelId="{7FB28D1F-DEC8-4757-932D-8A95CEB5992A}" type="pres">
      <dgm:prSet presAssocID="{354D28FC-B9EC-4FAC-9A0F-4D732C0510F5}" presName="node" presStyleCnt="0"/>
      <dgm:spPr/>
    </dgm:pt>
    <dgm:pt modelId="{50FE34F5-2A6F-44FB-A380-E62F3C52A7CE}" type="pres">
      <dgm:prSet presAssocID="{354D28FC-B9EC-4FAC-9A0F-4D732C0510F5}" presName="parentNode" presStyleLbl="node1" presStyleIdx="3" presStyleCnt="4" custScaleX="444202" custScaleY="200055" custLinFactX="82687" custLinFactNeighborX="100000" custLinFactNeighborY="-51219">
        <dgm:presLayoutVars>
          <dgm:chMax val="1"/>
          <dgm:bulletEnabled val="1"/>
        </dgm:presLayoutVars>
      </dgm:prSet>
      <dgm:spPr/>
      <dgm:t>
        <a:bodyPr/>
        <a:lstStyle/>
        <a:p>
          <a:endParaRPr lang="en-US"/>
        </a:p>
      </dgm:t>
    </dgm:pt>
    <dgm:pt modelId="{B2E72220-181D-404E-BB1D-39D360FEA8DF}" type="pres">
      <dgm:prSet presAssocID="{354D28FC-B9EC-4FAC-9A0F-4D732C0510F5}" presName="childNode" presStyleLbl="revTx" presStyleIdx="0" presStyleCnt="0">
        <dgm:presLayoutVars>
          <dgm:bulletEnabled val="1"/>
        </dgm:presLayoutVars>
      </dgm:prSet>
      <dgm:spPr/>
    </dgm:pt>
  </dgm:ptLst>
  <dgm:cxnLst>
    <dgm:cxn modelId="{2A07A225-5A13-4EC2-B2FE-A9D1F88A9E89}" type="presOf" srcId="{3CCADFC9-9543-4F32-B3BD-4756DF1E4546}" destId="{1091C5A7-48B8-421B-9904-735FA4432EAB}" srcOrd="0" destOrd="0" presId="urn:microsoft.com/office/officeart/2005/8/layout/radial2"/>
    <dgm:cxn modelId="{2CE25997-E132-4064-9439-F5F19B8F7483}" srcId="{FB78AF24-BD21-4685-95D2-FCCCED5814C5}" destId="{8E81E622-A07F-4A25-B497-080B5414FABC}" srcOrd="1" destOrd="0" parTransId="{3CCADFC9-9543-4F32-B3BD-4756DF1E4546}" sibTransId="{9A7948F4-CAE3-41DB-890B-FDCFF2E75BB4}"/>
    <dgm:cxn modelId="{3DBF89B6-1D82-49E8-A3EA-A4075D93D80A}" type="presOf" srcId="{812F3D58-E78D-40DA-94EA-9FF03C92C903}" destId="{D003859C-CAB2-49B9-B845-351FA6C491B8}" srcOrd="0" destOrd="0" presId="urn:microsoft.com/office/officeart/2005/8/layout/radial2"/>
    <dgm:cxn modelId="{C11AB202-E438-46CD-AC66-63AC77E78B5B}" type="presOf" srcId="{354D28FC-B9EC-4FAC-9A0F-4D732C0510F5}" destId="{50FE34F5-2A6F-44FB-A380-E62F3C52A7CE}" srcOrd="0" destOrd="0" presId="urn:microsoft.com/office/officeart/2005/8/layout/radial2"/>
    <dgm:cxn modelId="{2FDEE3D8-9084-43AF-90BA-1D6096B6785D}" type="presOf" srcId="{FB78AF24-BD21-4685-95D2-FCCCED5814C5}" destId="{6010CC24-7259-41D0-B993-B149477F886A}" srcOrd="0" destOrd="0" presId="urn:microsoft.com/office/officeart/2005/8/layout/radial2"/>
    <dgm:cxn modelId="{710E4132-1840-4792-8A5D-469CD5805ACE}" type="presOf" srcId="{E27C2935-0AE2-4F0D-8959-0864DD3F3140}" destId="{DF7133FE-029D-4782-9854-736E1E5CA9AA}" srcOrd="0" destOrd="0" presId="urn:microsoft.com/office/officeart/2005/8/layout/radial2"/>
    <dgm:cxn modelId="{4F15122C-5386-4515-AB75-48CAD6EED87D}" srcId="{FB78AF24-BD21-4685-95D2-FCCCED5814C5}" destId="{812F3D58-E78D-40DA-94EA-9FF03C92C903}" srcOrd="0" destOrd="0" parTransId="{E27C2935-0AE2-4F0D-8959-0864DD3F3140}" sibTransId="{9A9A2162-9375-4E59-932A-0342377B64BD}"/>
    <dgm:cxn modelId="{CA90A712-8821-44F2-AC76-31C26F124815}" srcId="{FB78AF24-BD21-4685-95D2-FCCCED5814C5}" destId="{354D28FC-B9EC-4FAC-9A0F-4D732C0510F5}" srcOrd="2" destOrd="0" parTransId="{602B3418-5E1A-4788-8BD6-4230336BBB8F}" sibTransId="{2B4E7EE4-298D-49E8-9B75-BE3E3B17368A}"/>
    <dgm:cxn modelId="{B002B2CB-650D-4DE4-89F5-6ED266822F7F}" type="presOf" srcId="{602B3418-5E1A-4788-8BD6-4230336BBB8F}" destId="{ABEB9ADE-6CCA-484F-9D00-BC371A0B65B8}" srcOrd="0" destOrd="0" presId="urn:microsoft.com/office/officeart/2005/8/layout/radial2"/>
    <dgm:cxn modelId="{3B5F77C6-5C8A-420C-B233-9CA3A124F6E4}" type="presOf" srcId="{8E81E622-A07F-4A25-B497-080B5414FABC}" destId="{5C6BDF3F-F2DA-4597-9688-94EE389CF798}" srcOrd="0" destOrd="0" presId="urn:microsoft.com/office/officeart/2005/8/layout/radial2"/>
    <dgm:cxn modelId="{17FA2E35-0671-4051-A5F5-3DEA6F8095F1}" type="presParOf" srcId="{6010CC24-7259-41D0-B993-B149477F886A}" destId="{DC421356-2CAD-4229-BBEC-0B489F0713CD}" srcOrd="0" destOrd="0" presId="urn:microsoft.com/office/officeart/2005/8/layout/radial2"/>
    <dgm:cxn modelId="{89679279-C0FE-4707-96DC-3CB1F62DD1E5}" type="presParOf" srcId="{DC421356-2CAD-4229-BBEC-0B489F0713CD}" destId="{2116258B-E9C0-49F1-9F1F-A56D9BA681D1}" srcOrd="0" destOrd="0" presId="urn:microsoft.com/office/officeart/2005/8/layout/radial2"/>
    <dgm:cxn modelId="{4663751E-601D-4888-A30A-5A0740FA2630}" type="presParOf" srcId="{2116258B-E9C0-49F1-9F1F-A56D9BA681D1}" destId="{FFEE95CD-0CD1-4269-9E9B-6BB69D6E4B16}" srcOrd="0" destOrd="0" presId="urn:microsoft.com/office/officeart/2005/8/layout/radial2"/>
    <dgm:cxn modelId="{81325396-4471-408D-AC73-D4F3A62B56F5}" type="presParOf" srcId="{2116258B-E9C0-49F1-9F1F-A56D9BA681D1}" destId="{DD5EFA67-E1D8-4C7A-9DFC-E98CE570839F}" srcOrd="1" destOrd="0" presId="urn:microsoft.com/office/officeart/2005/8/layout/radial2"/>
    <dgm:cxn modelId="{29B061B7-CCB9-4FCD-9FD2-A1B0CAC8A915}" type="presParOf" srcId="{DC421356-2CAD-4229-BBEC-0B489F0713CD}" destId="{DF7133FE-029D-4782-9854-736E1E5CA9AA}" srcOrd="1" destOrd="0" presId="urn:microsoft.com/office/officeart/2005/8/layout/radial2"/>
    <dgm:cxn modelId="{C82C3441-604E-413E-8FFF-CA863FA68A0E}" type="presParOf" srcId="{DC421356-2CAD-4229-BBEC-0B489F0713CD}" destId="{E53D97A1-6ED2-4602-A49E-BF5F8BE722D2}" srcOrd="2" destOrd="0" presId="urn:microsoft.com/office/officeart/2005/8/layout/radial2"/>
    <dgm:cxn modelId="{A3D8CFA8-A6A0-4D29-9F97-D081D42D7974}" type="presParOf" srcId="{E53D97A1-6ED2-4602-A49E-BF5F8BE722D2}" destId="{D003859C-CAB2-49B9-B845-351FA6C491B8}" srcOrd="0" destOrd="0" presId="urn:microsoft.com/office/officeart/2005/8/layout/radial2"/>
    <dgm:cxn modelId="{FB9D88A1-4E9C-4154-8B96-7F87C0F59C84}" type="presParOf" srcId="{E53D97A1-6ED2-4602-A49E-BF5F8BE722D2}" destId="{53DF6023-E008-47A8-8C98-BDCDE06B42A3}" srcOrd="1" destOrd="0" presId="urn:microsoft.com/office/officeart/2005/8/layout/radial2"/>
    <dgm:cxn modelId="{A30AC8C0-8983-4A9E-BE91-E929660539F7}" type="presParOf" srcId="{DC421356-2CAD-4229-BBEC-0B489F0713CD}" destId="{1091C5A7-48B8-421B-9904-735FA4432EAB}" srcOrd="3" destOrd="0" presId="urn:microsoft.com/office/officeart/2005/8/layout/radial2"/>
    <dgm:cxn modelId="{66CF5ECF-6A74-40DA-B00E-CE295CABC9F9}" type="presParOf" srcId="{DC421356-2CAD-4229-BBEC-0B489F0713CD}" destId="{A6B63D54-E9F8-4227-86D9-4619651D6E4E}" srcOrd="4" destOrd="0" presId="urn:microsoft.com/office/officeart/2005/8/layout/radial2"/>
    <dgm:cxn modelId="{F9432CD2-C429-4836-B6A8-6B1CCE01D6FD}" type="presParOf" srcId="{A6B63D54-E9F8-4227-86D9-4619651D6E4E}" destId="{5C6BDF3F-F2DA-4597-9688-94EE389CF798}" srcOrd="0" destOrd="0" presId="urn:microsoft.com/office/officeart/2005/8/layout/radial2"/>
    <dgm:cxn modelId="{6FF3CDD4-82D3-4BB6-A488-29454FCC0E7B}" type="presParOf" srcId="{A6B63D54-E9F8-4227-86D9-4619651D6E4E}" destId="{DCB3B829-D66D-4F04-A84C-6E71C7C1FD5B}" srcOrd="1" destOrd="0" presId="urn:microsoft.com/office/officeart/2005/8/layout/radial2"/>
    <dgm:cxn modelId="{87DFB21C-AFC5-4C40-8153-EB6C72092B08}" type="presParOf" srcId="{DC421356-2CAD-4229-BBEC-0B489F0713CD}" destId="{ABEB9ADE-6CCA-484F-9D00-BC371A0B65B8}" srcOrd="5" destOrd="0" presId="urn:microsoft.com/office/officeart/2005/8/layout/radial2"/>
    <dgm:cxn modelId="{7EEAB08B-09E9-4A15-8862-11771CE0F8D2}" type="presParOf" srcId="{DC421356-2CAD-4229-BBEC-0B489F0713CD}" destId="{7FB28D1F-DEC8-4757-932D-8A95CEB5992A}" srcOrd="6" destOrd="0" presId="urn:microsoft.com/office/officeart/2005/8/layout/radial2"/>
    <dgm:cxn modelId="{ECB1FE11-05FD-4151-A145-464E9096E319}" type="presParOf" srcId="{7FB28D1F-DEC8-4757-932D-8A95CEB5992A}" destId="{50FE34F5-2A6F-44FB-A380-E62F3C52A7CE}" srcOrd="0" destOrd="0" presId="urn:microsoft.com/office/officeart/2005/8/layout/radial2"/>
    <dgm:cxn modelId="{3D791932-E2C3-4C76-8A49-E38E4BAF2DD3}" type="presParOf" srcId="{7FB28D1F-DEC8-4757-932D-8A95CEB5992A}" destId="{B2E72220-181D-404E-BB1D-39D360FEA8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77396-8007-4B04-8465-12499107C8B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539E353-EFD1-4F91-8203-8E9F81CF8AAB}">
      <dgm:prSet/>
      <dgm:spPr>
        <a:solidFill>
          <a:schemeClr val="accent2">
            <a:lumMod val="20000"/>
            <a:lumOff val="80000"/>
          </a:schemeClr>
        </a:solidFill>
      </dgm:spPr>
      <dgm:t>
        <a:bodyPr/>
        <a:lstStyle/>
        <a:p>
          <a:pPr rtl="0"/>
          <a:r>
            <a:rPr lang="en-GB" b="1" i="0" dirty="0">
              <a:solidFill>
                <a:schemeClr val="tx1"/>
              </a:solidFill>
              <a:latin typeface="Arial" panose="020B0604020202020204" pitchFamily="34" charset="0"/>
              <a:cs typeface="Arial" panose="020B0604020202020204" pitchFamily="34" charset="0"/>
            </a:rPr>
            <a:t>Bauchi State has 55 ethnic groups, each with fascinating cultures and traditions and speak varied languages with Hausa language as the commonest among them but English is an official dominant language</a:t>
          </a:r>
          <a:r>
            <a:rPr lang="en-GB" b="1" i="0" dirty="0">
              <a:solidFill>
                <a:schemeClr val="tx1"/>
              </a:solidFill>
            </a:rPr>
            <a:t>.</a:t>
          </a:r>
          <a:endParaRPr lang="en-US" b="1" dirty="0">
            <a:solidFill>
              <a:schemeClr val="tx1"/>
            </a:solidFill>
          </a:endParaRPr>
        </a:p>
      </dgm:t>
    </dgm:pt>
    <dgm:pt modelId="{47BFB8AA-A61C-45B3-AB21-6D36C7DB0CB3}" type="parTrans" cxnId="{84F3C24C-347B-4481-A346-1154CF46191D}">
      <dgm:prSet/>
      <dgm:spPr/>
      <dgm:t>
        <a:bodyPr/>
        <a:lstStyle/>
        <a:p>
          <a:endParaRPr lang="en-US"/>
        </a:p>
      </dgm:t>
    </dgm:pt>
    <dgm:pt modelId="{156A4CC3-FD79-4FA1-87FD-26787E69C6CB}" type="sibTrans" cxnId="{84F3C24C-347B-4481-A346-1154CF46191D}">
      <dgm:prSet/>
      <dgm:spPr/>
      <dgm:t>
        <a:bodyPr/>
        <a:lstStyle/>
        <a:p>
          <a:endParaRPr lang="en-US"/>
        </a:p>
      </dgm:t>
    </dgm:pt>
    <dgm:pt modelId="{C58660F4-8878-4981-85A2-2E3B7F7BE017}">
      <dgm:prSet/>
      <dgm:spPr>
        <a:solidFill>
          <a:schemeClr val="accent2">
            <a:lumMod val="20000"/>
            <a:lumOff val="80000"/>
          </a:schemeClr>
        </a:solidFill>
      </dgm:spPr>
      <dgm:t>
        <a:bodyPr/>
        <a:lstStyle/>
        <a:p>
          <a:pPr rtl="0"/>
          <a:r>
            <a:rPr lang="en-US" b="1" i="0" dirty="0">
              <a:solidFill>
                <a:schemeClr val="tx1"/>
              </a:solidFill>
            </a:rPr>
            <a:t>Topographically, the western side of the state is dominated by hill ranges of the Jos Plateau depicting characteristic extensive plateau surface and volcanic extrusions.</a:t>
          </a:r>
          <a:endParaRPr lang="en-US" b="1" dirty="0">
            <a:solidFill>
              <a:schemeClr val="tx1"/>
            </a:solidFill>
          </a:endParaRPr>
        </a:p>
      </dgm:t>
    </dgm:pt>
    <dgm:pt modelId="{629C6848-7A14-4ECC-BA93-2BEBD38EDA42}" type="parTrans" cxnId="{BAEC3014-CCA9-46AF-86F9-9595D9E013D6}">
      <dgm:prSet/>
      <dgm:spPr/>
      <dgm:t>
        <a:bodyPr/>
        <a:lstStyle/>
        <a:p>
          <a:endParaRPr lang="en-US"/>
        </a:p>
      </dgm:t>
    </dgm:pt>
    <dgm:pt modelId="{FA732F25-7767-418D-80DD-4C351D089AA5}" type="sibTrans" cxnId="{BAEC3014-CCA9-46AF-86F9-9595D9E013D6}">
      <dgm:prSet/>
      <dgm:spPr/>
      <dgm:t>
        <a:bodyPr/>
        <a:lstStyle/>
        <a:p>
          <a:endParaRPr lang="en-US"/>
        </a:p>
      </dgm:t>
    </dgm:pt>
    <dgm:pt modelId="{6CE9CC1E-782C-4FE2-ABB9-7E7B1B396716}">
      <dgm:prSet/>
      <dgm:spPr>
        <a:solidFill>
          <a:schemeClr val="accent2">
            <a:lumMod val="20000"/>
            <a:lumOff val="80000"/>
          </a:schemeClr>
        </a:solidFill>
      </dgm:spPr>
      <dgm:t>
        <a:bodyPr/>
        <a:lstStyle/>
        <a:p>
          <a:pPr rtl="0"/>
          <a:r>
            <a:rPr lang="en-US" b="1" i="0" dirty="0">
              <a:solidFill>
                <a:schemeClr val="tx1"/>
              </a:solidFill>
            </a:rPr>
            <a:t>River </a:t>
          </a:r>
          <a:r>
            <a:rPr lang="en-US" b="1" i="0" dirty="0" err="1">
              <a:solidFill>
                <a:schemeClr val="tx1"/>
              </a:solidFill>
            </a:rPr>
            <a:t>Gongola</a:t>
          </a:r>
          <a:r>
            <a:rPr lang="en-US" b="1" i="0" dirty="0">
              <a:solidFill>
                <a:schemeClr val="tx1"/>
              </a:solidFill>
            </a:rPr>
            <a:t> is the dominant river which originates from Jos and traverses five local governments with numerous tributaries.</a:t>
          </a:r>
          <a:endParaRPr lang="en-US" b="1" dirty="0">
            <a:solidFill>
              <a:schemeClr val="tx1"/>
            </a:solidFill>
          </a:endParaRPr>
        </a:p>
      </dgm:t>
    </dgm:pt>
    <dgm:pt modelId="{2BC8E34C-D03F-47D5-9763-380ACA9094C7}" type="parTrans" cxnId="{4E8BB487-0B33-49B5-A56B-B17B6ADC02E6}">
      <dgm:prSet/>
      <dgm:spPr/>
      <dgm:t>
        <a:bodyPr/>
        <a:lstStyle/>
        <a:p>
          <a:endParaRPr lang="en-US"/>
        </a:p>
      </dgm:t>
    </dgm:pt>
    <dgm:pt modelId="{19CC7B91-CDA2-4A23-AFBE-1F5CC8569CD9}" type="sibTrans" cxnId="{4E8BB487-0B33-49B5-A56B-B17B6ADC02E6}">
      <dgm:prSet/>
      <dgm:spPr/>
      <dgm:t>
        <a:bodyPr/>
        <a:lstStyle/>
        <a:p>
          <a:endParaRPr lang="en-US"/>
        </a:p>
      </dgm:t>
    </dgm:pt>
    <dgm:pt modelId="{0B8C332E-0DF3-4A0A-9FDD-09FF87D6630C}">
      <dgm:prSet/>
      <dgm:spPr>
        <a:solidFill>
          <a:schemeClr val="accent2">
            <a:lumMod val="20000"/>
            <a:lumOff val="80000"/>
          </a:schemeClr>
        </a:solidFill>
      </dgm:spPr>
      <dgm:t>
        <a:bodyPr/>
        <a:lstStyle/>
        <a:p>
          <a:pPr rtl="0"/>
          <a:r>
            <a:rPr lang="en-GB" b="1" i="0" dirty="0">
              <a:solidFill>
                <a:schemeClr val="tx1"/>
              </a:solidFill>
              <a:latin typeface="Arial" panose="020B0604020202020204" pitchFamily="34" charset="0"/>
              <a:cs typeface="Arial" panose="020B0604020202020204" pitchFamily="34" charset="0"/>
            </a:rPr>
            <a:t>The State is located between latitudes 9031 and 12031 North of Equator. While on the East of Greenwich Meridian , the State lies between longitudes 8051 and 110</a:t>
          </a:r>
          <a:endParaRPr lang="en-US" dirty="0">
            <a:solidFill>
              <a:schemeClr val="tx1"/>
            </a:solidFill>
          </a:endParaRPr>
        </a:p>
      </dgm:t>
    </dgm:pt>
    <dgm:pt modelId="{19EE0165-083D-4ED9-872B-8B5484B876AB}" type="parTrans" cxnId="{21957203-6DEA-48F0-B583-5BA7B652E410}">
      <dgm:prSet/>
      <dgm:spPr/>
      <dgm:t>
        <a:bodyPr/>
        <a:lstStyle/>
        <a:p>
          <a:endParaRPr lang="en-US"/>
        </a:p>
      </dgm:t>
    </dgm:pt>
    <dgm:pt modelId="{841A9F24-6E5E-4079-804A-52EED5562485}" type="sibTrans" cxnId="{21957203-6DEA-48F0-B583-5BA7B652E410}">
      <dgm:prSet/>
      <dgm:spPr/>
      <dgm:t>
        <a:bodyPr/>
        <a:lstStyle/>
        <a:p>
          <a:endParaRPr lang="en-US"/>
        </a:p>
      </dgm:t>
    </dgm:pt>
    <dgm:pt modelId="{D048BA8A-3192-4AA7-9E19-EA6D2810279F}" type="pres">
      <dgm:prSet presAssocID="{79177396-8007-4B04-8465-12499107C8B6}" presName="cycle" presStyleCnt="0">
        <dgm:presLayoutVars>
          <dgm:dir/>
          <dgm:resizeHandles val="exact"/>
        </dgm:presLayoutVars>
      </dgm:prSet>
      <dgm:spPr/>
      <dgm:t>
        <a:bodyPr/>
        <a:lstStyle/>
        <a:p>
          <a:endParaRPr lang="en-US"/>
        </a:p>
      </dgm:t>
    </dgm:pt>
    <dgm:pt modelId="{26232115-5B61-4C35-9DF3-3DC8B72B7A4E}" type="pres">
      <dgm:prSet presAssocID="{5539E353-EFD1-4F91-8203-8E9F81CF8AAB}" presName="node" presStyleLbl="node1" presStyleIdx="0" presStyleCnt="4" custScaleX="234525" custScaleY="127480" custRadScaleRad="110156" custRadScaleInc="-11862">
        <dgm:presLayoutVars>
          <dgm:bulletEnabled val="1"/>
        </dgm:presLayoutVars>
      </dgm:prSet>
      <dgm:spPr/>
      <dgm:t>
        <a:bodyPr/>
        <a:lstStyle/>
        <a:p>
          <a:endParaRPr lang="en-US"/>
        </a:p>
      </dgm:t>
    </dgm:pt>
    <dgm:pt modelId="{711C134F-670E-4400-812F-3B1B6AF8AA0C}" type="pres">
      <dgm:prSet presAssocID="{156A4CC3-FD79-4FA1-87FD-26787E69C6CB}" presName="sibTrans" presStyleLbl="sibTrans2D1" presStyleIdx="0" presStyleCnt="4"/>
      <dgm:spPr/>
      <dgm:t>
        <a:bodyPr/>
        <a:lstStyle/>
        <a:p>
          <a:endParaRPr lang="en-US"/>
        </a:p>
      </dgm:t>
    </dgm:pt>
    <dgm:pt modelId="{7387F89D-C193-4CBF-A045-88EEDC837814}" type="pres">
      <dgm:prSet presAssocID="{156A4CC3-FD79-4FA1-87FD-26787E69C6CB}" presName="connectorText" presStyleLbl="sibTrans2D1" presStyleIdx="0" presStyleCnt="4"/>
      <dgm:spPr/>
      <dgm:t>
        <a:bodyPr/>
        <a:lstStyle/>
        <a:p>
          <a:endParaRPr lang="en-US"/>
        </a:p>
      </dgm:t>
    </dgm:pt>
    <dgm:pt modelId="{B715874F-E1AA-4EF5-9289-D4A48EE8F0E9}" type="pres">
      <dgm:prSet presAssocID="{C58660F4-8878-4981-85A2-2E3B7F7BE017}" presName="node" presStyleLbl="node1" presStyleIdx="1" presStyleCnt="4" custScaleX="151558" custScaleY="148408" custRadScaleRad="144827" custRadScaleInc="141">
        <dgm:presLayoutVars>
          <dgm:bulletEnabled val="1"/>
        </dgm:presLayoutVars>
      </dgm:prSet>
      <dgm:spPr/>
      <dgm:t>
        <a:bodyPr/>
        <a:lstStyle/>
        <a:p>
          <a:endParaRPr lang="en-US"/>
        </a:p>
      </dgm:t>
    </dgm:pt>
    <dgm:pt modelId="{9E1403B7-C506-4F24-BC40-FC256A8AB20F}" type="pres">
      <dgm:prSet presAssocID="{FA732F25-7767-418D-80DD-4C351D089AA5}" presName="sibTrans" presStyleLbl="sibTrans2D1" presStyleIdx="1" presStyleCnt="4"/>
      <dgm:spPr/>
      <dgm:t>
        <a:bodyPr/>
        <a:lstStyle/>
        <a:p>
          <a:endParaRPr lang="en-US"/>
        </a:p>
      </dgm:t>
    </dgm:pt>
    <dgm:pt modelId="{DD7F8AB7-D802-4846-9905-2F0F802A5566}" type="pres">
      <dgm:prSet presAssocID="{FA732F25-7767-418D-80DD-4C351D089AA5}" presName="connectorText" presStyleLbl="sibTrans2D1" presStyleIdx="1" presStyleCnt="4"/>
      <dgm:spPr/>
      <dgm:t>
        <a:bodyPr/>
        <a:lstStyle/>
        <a:p>
          <a:endParaRPr lang="en-US"/>
        </a:p>
      </dgm:t>
    </dgm:pt>
    <dgm:pt modelId="{8DBC6CD7-2F2F-42A9-99E3-40E612124AFB}" type="pres">
      <dgm:prSet presAssocID="{6CE9CC1E-782C-4FE2-ABB9-7E7B1B396716}" presName="node" presStyleLbl="node1" presStyleIdx="2" presStyleCnt="4" custScaleX="237447" custScaleY="128161" custRadScaleRad="103570" custRadScaleInc="-3829">
        <dgm:presLayoutVars>
          <dgm:bulletEnabled val="1"/>
        </dgm:presLayoutVars>
      </dgm:prSet>
      <dgm:spPr/>
      <dgm:t>
        <a:bodyPr/>
        <a:lstStyle/>
        <a:p>
          <a:endParaRPr lang="en-US"/>
        </a:p>
      </dgm:t>
    </dgm:pt>
    <dgm:pt modelId="{A92CC3D8-3F37-45E7-AB60-088A532F9118}" type="pres">
      <dgm:prSet presAssocID="{19CC7B91-CDA2-4A23-AFBE-1F5CC8569CD9}" presName="sibTrans" presStyleLbl="sibTrans2D1" presStyleIdx="2" presStyleCnt="4"/>
      <dgm:spPr/>
      <dgm:t>
        <a:bodyPr/>
        <a:lstStyle/>
        <a:p>
          <a:endParaRPr lang="en-US"/>
        </a:p>
      </dgm:t>
    </dgm:pt>
    <dgm:pt modelId="{77D6F34C-3F94-4E88-B9C4-3917FC050C6C}" type="pres">
      <dgm:prSet presAssocID="{19CC7B91-CDA2-4A23-AFBE-1F5CC8569CD9}" presName="connectorText" presStyleLbl="sibTrans2D1" presStyleIdx="2" presStyleCnt="4"/>
      <dgm:spPr/>
      <dgm:t>
        <a:bodyPr/>
        <a:lstStyle/>
        <a:p>
          <a:endParaRPr lang="en-US"/>
        </a:p>
      </dgm:t>
    </dgm:pt>
    <dgm:pt modelId="{0D84E6B2-4F04-4383-BF5C-4F79132B15E8}" type="pres">
      <dgm:prSet presAssocID="{0B8C332E-0DF3-4A0A-9FDD-09FF87D6630C}" presName="node" presStyleLbl="node1" presStyleIdx="3" presStyleCnt="4" custScaleX="151767" custScaleY="158553" custRadScaleRad="153109" custRadScaleInc="-12281">
        <dgm:presLayoutVars>
          <dgm:bulletEnabled val="1"/>
        </dgm:presLayoutVars>
      </dgm:prSet>
      <dgm:spPr/>
      <dgm:t>
        <a:bodyPr/>
        <a:lstStyle/>
        <a:p>
          <a:endParaRPr lang="en-US"/>
        </a:p>
      </dgm:t>
    </dgm:pt>
    <dgm:pt modelId="{9E303A92-DE7C-4807-B8E0-A42CB2E12B9C}" type="pres">
      <dgm:prSet presAssocID="{841A9F24-6E5E-4079-804A-52EED5562485}" presName="sibTrans" presStyleLbl="sibTrans2D1" presStyleIdx="3" presStyleCnt="4"/>
      <dgm:spPr/>
      <dgm:t>
        <a:bodyPr/>
        <a:lstStyle/>
        <a:p>
          <a:endParaRPr lang="en-US"/>
        </a:p>
      </dgm:t>
    </dgm:pt>
    <dgm:pt modelId="{72EF7AE5-B11B-4C18-A6F3-69DFF23C62D8}" type="pres">
      <dgm:prSet presAssocID="{841A9F24-6E5E-4079-804A-52EED5562485}" presName="connectorText" presStyleLbl="sibTrans2D1" presStyleIdx="3" presStyleCnt="4"/>
      <dgm:spPr/>
      <dgm:t>
        <a:bodyPr/>
        <a:lstStyle/>
        <a:p>
          <a:endParaRPr lang="en-US"/>
        </a:p>
      </dgm:t>
    </dgm:pt>
  </dgm:ptLst>
  <dgm:cxnLst>
    <dgm:cxn modelId="{4E8BB487-0B33-49B5-A56B-B17B6ADC02E6}" srcId="{79177396-8007-4B04-8465-12499107C8B6}" destId="{6CE9CC1E-782C-4FE2-ABB9-7E7B1B396716}" srcOrd="2" destOrd="0" parTransId="{2BC8E34C-D03F-47D5-9763-380ACA9094C7}" sibTransId="{19CC7B91-CDA2-4A23-AFBE-1F5CC8569CD9}"/>
    <dgm:cxn modelId="{C165ADFB-315E-46EB-AB4F-DA2593FF7A77}" type="presOf" srcId="{FA732F25-7767-418D-80DD-4C351D089AA5}" destId="{9E1403B7-C506-4F24-BC40-FC256A8AB20F}" srcOrd="0" destOrd="0" presId="urn:microsoft.com/office/officeart/2005/8/layout/cycle2"/>
    <dgm:cxn modelId="{781AF2ED-D09B-415C-9A4B-A133251DC0E2}" type="presOf" srcId="{19CC7B91-CDA2-4A23-AFBE-1F5CC8569CD9}" destId="{77D6F34C-3F94-4E88-B9C4-3917FC050C6C}" srcOrd="1" destOrd="0" presId="urn:microsoft.com/office/officeart/2005/8/layout/cycle2"/>
    <dgm:cxn modelId="{A1248DC4-634F-4CFF-B95A-FB559E2B6E41}" type="presOf" srcId="{FA732F25-7767-418D-80DD-4C351D089AA5}" destId="{DD7F8AB7-D802-4846-9905-2F0F802A5566}" srcOrd="1" destOrd="0" presId="urn:microsoft.com/office/officeart/2005/8/layout/cycle2"/>
    <dgm:cxn modelId="{CA720E58-64C4-4BF9-9BDB-60DCAC5F6F6C}" type="presOf" srcId="{841A9F24-6E5E-4079-804A-52EED5562485}" destId="{72EF7AE5-B11B-4C18-A6F3-69DFF23C62D8}" srcOrd="1" destOrd="0" presId="urn:microsoft.com/office/officeart/2005/8/layout/cycle2"/>
    <dgm:cxn modelId="{21957203-6DEA-48F0-B583-5BA7B652E410}" srcId="{79177396-8007-4B04-8465-12499107C8B6}" destId="{0B8C332E-0DF3-4A0A-9FDD-09FF87D6630C}" srcOrd="3" destOrd="0" parTransId="{19EE0165-083D-4ED9-872B-8B5484B876AB}" sibTransId="{841A9F24-6E5E-4079-804A-52EED5562485}"/>
    <dgm:cxn modelId="{A2B6E796-9294-4CFA-B4E4-69768AADB5F9}" type="presOf" srcId="{79177396-8007-4B04-8465-12499107C8B6}" destId="{D048BA8A-3192-4AA7-9E19-EA6D2810279F}" srcOrd="0" destOrd="0" presId="urn:microsoft.com/office/officeart/2005/8/layout/cycle2"/>
    <dgm:cxn modelId="{BAEC3014-CCA9-46AF-86F9-9595D9E013D6}" srcId="{79177396-8007-4B04-8465-12499107C8B6}" destId="{C58660F4-8878-4981-85A2-2E3B7F7BE017}" srcOrd="1" destOrd="0" parTransId="{629C6848-7A14-4ECC-BA93-2BEBD38EDA42}" sibTransId="{FA732F25-7767-418D-80DD-4C351D089AA5}"/>
    <dgm:cxn modelId="{8C9AE351-69E3-4CCD-890A-33FF08056B97}" type="presOf" srcId="{19CC7B91-CDA2-4A23-AFBE-1F5CC8569CD9}" destId="{A92CC3D8-3F37-45E7-AB60-088A532F9118}" srcOrd="0" destOrd="0" presId="urn:microsoft.com/office/officeart/2005/8/layout/cycle2"/>
    <dgm:cxn modelId="{F8F795CE-0FE7-4A62-AC90-2A0B608821AE}" type="presOf" srcId="{6CE9CC1E-782C-4FE2-ABB9-7E7B1B396716}" destId="{8DBC6CD7-2F2F-42A9-99E3-40E612124AFB}" srcOrd="0" destOrd="0" presId="urn:microsoft.com/office/officeart/2005/8/layout/cycle2"/>
    <dgm:cxn modelId="{79E8C957-C3D6-4E6D-98D1-C196F92C0184}" type="presOf" srcId="{0B8C332E-0DF3-4A0A-9FDD-09FF87D6630C}" destId="{0D84E6B2-4F04-4383-BF5C-4F79132B15E8}" srcOrd="0" destOrd="0" presId="urn:microsoft.com/office/officeart/2005/8/layout/cycle2"/>
    <dgm:cxn modelId="{84F3C24C-347B-4481-A346-1154CF46191D}" srcId="{79177396-8007-4B04-8465-12499107C8B6}" destId="{5539E353-EFD1-4F91-8203-8E9F81CF8AAB}" srcOrd="0" destOrd="0" parTransId="{47BFB8AA-A61C-45B3-AB21-6D36C7DB0CB3}" sibTransId="{156A4CC3-FD79-4FA1-87FD-26787E69C6CB}"/>
    <dgm:cxn modelId="{9086DA3A-2671-4283-A257-522B6A4B7972}" type="presOf" srcId="{841A9F24-6E5E-4079-804A-52EED5562485}" destId="{9E303A92-DE7C-4807-B8E0-A42CB2E12B9C}" srcOrd="0" destOrd="0" presId="urn:microsoft.com/office/officeart/2005/8/layout/cycle2"/>
    <dgm:cxn modelId="{88102136-8384-454C-B1A7-ECF3A7A0B8FF}" type="presOf" srcId="{5539E353-EFD1-4F91-8203-8E9F81CF8AAB}" destId="{26232115-5B61-4C35-9DF3-3DC8B72B7A4E}" srcOrd="0" destOrd="0" presId="urn:microsoft.com/office/officeart/2005/8/layout/cycle2"/>
    <dgm:cxn modelId="{367CEE97-1194-4618-8A10-9C2D9A8E4468}" type="presOf" srcId="{C58660F4-8878-4981-85A2-2E3B7F7BE017}" destId="{B715874F-E1AA-4EF5-9289-D4A48EE8F0E9}" srcOrd="0" destOrd="0" presId="urn:microsoft.com/office/officeart/2005/8/layout/cycle2"/>
    <dgm:cxn modelId="{84398C49-AAF4-4C97-9BED-2239B9B89C4F}" type="presOf" srcId="{156A4CC3-FD79-4FA1-87FD-26787E69C6CB}" destId="{7387F89D-C193-4CBF-A045-88EEDC837814}" srcOrd="1" destOrd="0" presId="urn:microsoft.com/office/officeart/2005/8/layout/cycle2"/>
    <dgm:cxn modelId="{E111F5F2-E80D-4C35-9A22-96D411A5E2E3}" type="presOf" srcId="{156A4CC3-FD79-4FA1-87FD-26787E69C6CB}" destId="{711C134F-670E-4400-812F-3B1B6AF8AA0C}" srcOrd="0" destOrd="0" presId="urn:microsoft.com/office/officeart/2005/8/layout/cycle2"/>
    <dgm:cxn modelId="{13A8893F-773E-4032-9E96-9EADCF5878CA}" type="presParOf" srcId="{D048BA8A-3192-4AA7-9E19-EA6D2810279F}" destId="{26232115-5B61-4C35-9DF3-3DC8B72B7A4E}" srcOrd="0" destOrd="0" presId="urn:microsoft.com/office/officeart/2005/8/layout/cycle2"/>
    <dgm:cxn modelId="{0249C7C7-F70D-4072-8618-D44601DD0706}" type="presParOf" srcId="{D048BA8A-3192-4AA7-9E19-EA6D2810279F}" destId="{711C134F-670E-4400-812F-3B1B6AF8AA0C}" srcOrd="1" destOrd="0" presId="urn:microsoft.com/office/officeart/2005/8/layout/cycle2"/>
    <dgm:cxn modelId="{DE992CC4-9EE7-4F70-B1B8-E2A25CCA9600}" type="presParOf" srcId="{711C134F-670E-4400-812F-3B1B6AF8AA0C}" destId="{7387F89D-C193-4CBF-A045-88EEDC837814}" srcOrd="0" destOrd="0" presId="urn:microsoft.com/office/officeart/2005/8/layout/cycle2"/>
    <dgm:cxn modelId="{1A456AD5-6E5C-445D-884E-AB285A7B91DB}" type="presParOf" srcId="{D048BA8A-3192-4AA7-9E19-EA6D2810279F}" destId="{B715874F-E1AA-4EF5-9289-D4A48EE8F0E9}" srcOrd="2" destOrd="0" presId="urn:microsoft.com/office/officeart/2005/8/layout/cycle2"/>
    <dgm:cxn modelId="{D5FA2987-D2CC-4632-80AE-EB9047D49546}" type="presParOf" srcId="{D048BA8A-3192-4AA7-9E19-EA6D2810279F}" destId="{9E1403B7-C506-4F24-BC40-FC256A8AB20F}" srcOrd="3" destOrd="0" presId="urn:microsoft.com/office/officeart/2005/8/layout/cycle2"/>
    <dgm:cxn modelId="{F0BEB255-950D-45C3-AB2F-A63D2ECE4C84}" type="presParOf" srcId="{9E1403B7-C506-4F24-BC40-FC256A8AB20F}" destId="{DD7F8AB7-D802-4846-9905-2F0F802A5566}" srcOrd="0" destOrd="0" presId="urn:microsoft.com/office/officeart/2005/8/layout/cycle2"/>
    <dgm:cxn modelId="{7E9D9E1E-1545-4AA0-9E26-EA03A036F4FD}" type="presParOf" srcId="{D048BA8A-3192-4AA7-9E19-EA6D2810279F}" destId="{8DBC6CD7-2F2F-42A9-99E3-40E612124AFB}" srcOrd="4" destOrd="0" presId="urn:microsoft.com/office/officeart/2005/8/layout/cycle2"/>
    <dgm:cxn modelId="{BD6846A1-ECBF-4ECA-804B-EEEDB95120AC}" type="presParOf" srcId="{D048BA8A-3192-4AA7-9E19-EA6D2810279F}" destId="{A92CC3D8-3F37-45E7-AB60-088A532F9118}" srcOrd="5" destOrd="0" presId="urn:microsoft.com/office/officeart/2005/8/layout/cycle2"/>
    <dgm:cxn modelId="{9A8BBAEB-E230-43FD-9CD8-97C200EFE2DA}" type="presParOf" srcId="{A92CC3D8-3F37-45E7-AB60-088A532F9118}" destId="{77D6F34C-3F94-4E88-B9C4-3917FC050C6C}" srcOrd="0" destOrd="0" presId="urn:microsoft.com/office/officeart/2005/8/layout/cycle2"/>
    <dgm:cxn modelId="{28D28CB7-C358-4A74-8382-050FC7D64D7E}" type="presParOf" srcId="{D048BA8A-3192-4AA7-9E19-EA6D2810279F}" destId="{0D84E6B2-4F04-4383-BF5C-4F79132B15E8}" srcOrd="6" destOrd="0" presId="urn:microsoft.com/office/officeart/2005/8/layout/cycle2"/>
    <dgm:cxn modelId="{68316050-5265-4309-8A29-36E0ED871F56}" type="presParOf" srcId="{D048BA8A-3192-4AA7-9E19-EA6D2810279F}" destId="{9E303A92-DE7C-4807-B8E0-A42CB2E12B9C}" srcOrd="7" destOrd="0" presId="urn:microsoft.com/office/officeart/2005/8/layout/cycle2"/>
    <dgm:cxn modelId="{BF28C524-B25E-4854-8230-31B08F9EEFDC}" type="presParOf" srcId="{9E303A92-DE7C-4807-B8E0-A42CB2E12B9C}" destId="{72EF7AE5-B11B-4C18-A6F3-69DFF23C62D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F96007-7A10-4D06-8FCD-B4640B2C3FE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753F679-B1E3-46A2-92E3-3008BFA406B6}">
      <dgm:prSet custT="1"/>
      <dgm:spPr>
        <a:solidFill>
          <a:schemeClr val="accent2">
            <a:lumMod val="20000"/>
            <a:lumOff val="80000"/>
          </a:schemeClr>
        </a:solidFill>
      </dgm:spPr>
      <dgm:t>
        <a:bodyPr/>
        <a:lstStyle/>
        <a:p>
          <a:pPr rtl="0"/>
          <a:r>
            <a:rPr lang="en-US" sz="1600" b="0" i="0" dirty="0">
              <a:solidFill>
                <a:schemeClr val="tx1"/>
              </a:solidFill>
              <a:latin typeface="Arial Black" panose="020B0A04020102020204" pitchFamily="34" charset="0"/>
            </a:rPr>
            <a:t>Security in Bauchi State is very good. Compared to the rest of north eastern region of Nigeria, the State has never been at the center of any form of insurgency and has, however, provided sanctuary to over a million peace-seeking people.</a:t>
          </a:r>
        </a:p>
        <a:p>
          <a:pPr rtl="0"/>
          <a:r>
            <a:rPr lang="en-US" sz="1600" b="0" i="0" dirty="0">
              <a:solidFill>
                <a:schemeClr val="tx1"/>
              </a:solidFill>
              <a:latin typeface="Arial Black" panose="020B0A04020102020204" pitchFamily="34" charset="0"/>
            </a:rPr>
            <a:t>The State Government evolved strategies and initiatives to stem any form of security threat </a:t>
          </a:r>
          <a:endParaRPr lang="en-US" sz="1600" dirty="0">
            <a:solidFill>
              <a:schemeClr val="tx1"/>
            </a:solidFill>
            <a:latin typeface="Arial Black" panose="020B0A04020102020204" pitchFamily="34" charset="0"/>
          </a:endParaRPr>
        </a:p>
      </dgm:t>
    </dgm:pt>
    <dgm:pt modelId="{98A09B0D-FEBB-4F51-8FF0-AEFA8FBFBCB0}" type="parTrans" cxnId="{AC41C6CF-243F-4723-BDEF-048B6F23212E}">
      <dgm:prSet/>
      <dgm:spPr/>
      <dgm:t>
        <a:bodyPr/>
        <a:lstStyle/>
        <a:p>
          <a:endParaRPr lang="en-US"/>
        </a:p>
      </dgm:t>
    </dgm:pt>
    <dgm:pt modelId="{41AA8B84-5DD2-4CFF-B375-07C71F53C18C}" type="sibTrans" cxnId="{AC41C6CF-243F-4723-BDEF-048B6F23212E}">
      <dgm:prSet/>
      <dgm:spPr/>
      <dgm:t>
        <a:bodyPr/>
        <a:lstStyle/>
        <a:p>
          <a:endParaRPr lang="en-US"/>
        </a:p>
      </dgm:t>
    </dgm:pt>
    <dgm:pt modelId="{1BAF531E-11C4-4310-9B4B-618CDA1735E9}">
      <dgm:prSet custT="1"/>
      <dgm:spPr>
        <a:solidFill>
          <a:schemeClr val="accent2">
            <a:lumMod val="20000"/>
            <a:lumOff val="80000"/>
          </a:schemeClr>
        </a:solidFill>
      </dgm:spPr>
      <dgm:t>
        <a:bodyPr/>
        <a:lstStyle/>
        <a:p>
          <a:pPr rtl="0"/>
          <a:r>
            <a:rPr lang="en-US" sz="1500" b="0" i="0" dirty="0">
              <a:solidFill>
                <a:schemeClr val="accent5"/>
              </a:solidFill>
              <a:latin typeface="Arial Black" panose="020B0A04020102020204" pitchFamily="34" charset="0"/>
            </a:rPr>
            <a:t>These measures are: </a:t>
          </a:r>
        </a:p>
        <a:p>
          <a:pPr rtl="0"/>
          <a:r>
            <a:rPr lang="en-US" sz="1500" b="0" i="0" dirty="0">
              <a:solidFill>
                <a:schemeClr val="accent5"/>
              </a:solidFill>
              <a:latin typeface="Arial Black" panose="020B0A04020102020204" pitchFamily="34" charset="0"/>
            </a:rPr>
            <a:t>1. Effective intelligence gathering on security from every nooks and crannies </a:t>
          </a:r>
          <a:r>
            <a:rPr lang="en-US" sz="1500" b="0" i="0" dirty="0" smtClean="0">
              <a:solidFill>
                <a:schemeClr val="accent5"/>
              </a:solidFill>
              <a:latin typeface="Arial Black" panose="020B0A04020102020204" pitchFamily="34" charset="0"/>
            </a:rPr>
            <a:t>of </a:t>
          </a:r>
          <a:r>
            <a:rPr lang="en-US" sz="1500" b="0" i="0" dirty="0">
              <a:solidFill>
                <a:schemeClr val="accent5"/>
              </a:solidFill>
              <a:latin typeface="Arial Black" panose="020B0A04020102020204" pitchFamily="34" charset="0"/>
            </a:rPr>
            <a:t>the State.</a:t>
          </a:r>
        </a:p>
        <a:p>
          <a:pPr rtl="0"/>
          <a:r>
            <a:rPr lang="en-US" sz="1500" b="0" i="0" dirty="0">
              <a:solidFill>
                <a:schemeClr val="accent5"/>
              </a:solidFill>
              <a:latin typeface="Arial Black" panose="020B0A04020102020204" pitchFamily="34" charset="0"/>
            </a:rPr>
            <a:t>2. Effective Community Policing across the State. </a:t>
          </a:r>
        </a:p>
        <a:p>
          <a:pPr rtl="0"/>
          <a:r>
            <a:rPr lang="en-US" sz="1500" b="0" i="0" dirty="0">
              <a:solidFill>
                <a:schemeClr val="accent5"/>
              </a:solidFill>
              <a:latin typeface="Arial Black" panose="020B0A04020102020204" pitchFamily="34" charset="0"/>
            </a:rPr>
            <a:t>3. Engagement of private security organizations to guard, monitor, gather information and report on any security threat in the State.</a:t>
          </a:r>
        </a:p>
        <a:p>
          <a:pPr rtl="0"/>
          <a:r>
            <a:rPr lang="en-US" sz="1500" b="0" i="0" dirty="0">
              <a:solidFill>
                <a:schemeClr val="accent5"/>
              </a:solidFill>
              <a:latin typeface="Arial Black" panose="020B0A04020102020204" pitchFamily="34" charset="0"/>
            </a:rPr>
            <a:t>4. Restructuring and registration of all faith-based organizations in the State.  </a:t>
          </a:r>
          <a:endParaRPr lang="en-US" sz="1500" dirty="0">
            <a:solidFill>
              <a:schemeClr val="accent5"/>
            </a:solidFill>
            <a:latin typeface="Arial Black" panose="020B0A04020102020204" pitchFamily="34" charset="0"/>
          </a:endParaRPr>
        </a:p>
      </dgm:t>
    </dgm:pt>
    <dgm:pt modelId="{6387CCD4-49D1-4469-A208-EAFB57BD7EC8}" type="parTrans" cxnId="{F64DCB1C-F72F-4F05-B495-9D9FBFDE5974}">
      <dgm:prSet/>
      <dgm:spPr/>
      <dgm:t>
        <a:bodyPr/>
        <a:lstStyle/>
        <a:p>
          <a:endParaRPr lang="en-US"/>
        </a:p>
      </dgm:t>
    </dgm:pt>
    <dgm:pt modelId="{F03F8BA7-D5C3-4F27-B5A4-D14781C8C5DC}" type="sibTrans" cxnId="{F64DCB1C-F72F-4F05-B495-9D9FBFDE5974}">
      <dgm:prSet/>
      <dgm:spPr/>
      <dgm:t>
        <a:bodyPr/>
        <a:lstStyle/>
        <a:p>
          <a:endParaRPr lang="en-US"/>
        </a:p>
      </dgm:t>
    </dgm:pt>
    <dgm:pt modelId="{0CB5C8D7-79AF-4F89-8943-9689C36D3F19}" type="pres">
      <dgm:prSet presAssocID="{FEF96007-7A10-4D06-8FCD-B4640B2C3FE6}" presName="Name0" presStyleCnt="0">
        <dgm:presLayoutVars>
          <dgm:dir/>
          <dgm:resizeHandles val="exact"/>
        </dgm:presLayoutVars>
      </dgm:prSet>
      <dgm:spPr/>
      <dgm:t>
        <a:bodyPr/>
        <a:lstStyle/>
        <a:p>
          <a:endParaRPr lang="en-US"/>
        </a:p>
      </dgm:t>
    </dgm:pt>
    <dgm:pt modelId="{CEBDC491-3F53-4C20-A62B-C4C904A69DF0}" type="pres">
      <dgm:prSet presAssocID="{6753F679-B1E3-46A2-92E3-3008BFA406B6}" presName="node" presStyleLbl="node1" presStyleIdx="0" presStyleCnt="2" custScaleX="125610" custScaleY="98944" custLinFactNeighborX="-828" custLinFactNeighborY="354">
        <dgm:presLayoutVars>
          <dgm:bulletEnabled val="1"/>
        </dgm:presLayoutVars>
      </dgm:prSet>
      <dgm:spPr/>
      <dgm:t>
        <a:bodyPr/>
        <a:lstStyle/>
        <a:p>
          <a:endParaRPr lang="en-US"/>
        </a:p>
      </dgm:t>
    </dgm:pt>
    <dgm:pt modelId="{EB9E0CFC-FFEA-4FFA-A879-259B7AFD6693}" type="pres">
      <dgm:prSet presAssocID="{41AA8B84-5DD2-4CFF-B375-07C71F53C18C}" presName="sibTrans" presStyleLbl="sibTrans2D1" presStyleIdx="0" presStyleCnt="1"/>
      <dgm:spPr/>
      <dgm:t>
        <a:bodyPr/>
        <a:lstStyle/>
        <a:p>
          <a:endParaRPr lang="en-US"/>
        </a:p>
      </dgm:t>
    </dgm:pt>
    <dgm:pt modelId="{29F82F49-3C50-49E7-9064-E0FDF817B5BF}" type="pres">
      <dgm:prSet presAssocID="{41AA8B84-5DD2-4CFF-B375-07C71F53C18C}" presName="connectorText" presStyleLbl="sibTrans2D1" presStyleIdx="0" presStyleCnt="1"/>
      <dgm:spPr/>
      <dgm:t>
        <a:bodyPr/>
        <a:lstStyle/>
        <a:p>
          <a:endParaRPr lang="en-US"/>
        </a:p>
      </dgm:t>
    </dgm:pt>
    <dgm:pt modelId="{D9D70DB3-94F2-4EA2-BF9F-22E1B5287B2E}" type="pres">
      <dgm:prSet presAssocID="{1BAF531E-11C4-4310-9B4B-618CDA1735E9}" presName="node" presStyleLbl="node1" presStyleIdx="1" presStyleCnt="2" custScaleX="162027" custLinFactNeighborX="-29375" custLinFactNeighborY="0">
        <dgm:presLayoutVars>
          <dgm:bulletEnabled val="1"/>
        </dgm:presLayoutVars>
      </dgm:prSet>
      <dgm:spPr/>
      <dgm:t>
        <a:bodyPr/>
        <a:lstStyle/>
        <a:p>
          <a:endParaRPr lang="en-US"/>
        </a:p>
      </dgm:t>
    </dgm:pt>
  </dgm:ptLst>
  <dgm:cxnLst>
    <dgm:cxn modelId="{F64DCB1C-F72F-4F05-B495-9D9FBFDE5974}" srcId="{FEF96007-7A10-4D06-8FCD-B4640B2C3FE6}" destId="{1BAF531E-11C4-4310-9B4B-618CDA1735E9}" srcOrd="1" destOrd="0" parTransId="{6387CCD4-49D1-4469-A208-EAFB57BD7EC8}" sibTransId="{F03F8BA7-D5C3-4F27-B5A4-D14781C8C5DC}"/>
    <dgm:cxn modelId="{8060DC76-9A20-4E90-AA02-19C08F833761}" type="presOf" srcId="{FEF96007-7A10-4D06-8FCD-B4640B2C3FE6}" destId="{0CB5C8D7-79AF-4F89-8943-9689C36D3F19}" srcOrd="0" destOrd="0" presId="urn:microsoft.com/office/officeart/2005/8/layout/process1"/>
    <dgm:cxn modelId="{313E96CD-5478-4419-8200-0715674A0F0A}" type="presOf" srcId="{41AA8B84-5DD2-4CFF-B375-07C71F53C18C}" destId="{29F82F49-3C50-49E7-9064-E0FDF817B5BF}" srcOrd="1" destOrd="0" presId="urn:microsoft.com/office/officeart/2005/8/layout/process1"/>
    <dgm:cxn modelId="{58A31E69-083C-43DD-9E6D-FD397C1BECCF}" type="presOf" srcId="{6753F679-B1E3-46A2-92E3-3008BFA406B6}" destId="{CEBDC491-3F53-4C20-A62B-C4C904A69DF0}" srcOrd="0" destOrd="0" presId="urn:microsoft.com/office/officeart/2005/8/layout/process1"/>
    <dgm:cxn modelId="{AC41C6CF-243F-4723-BDEF-048B6F23212E}" srcId="{FEF96007-7A10-4D06-8FCD-B4640B2C3FE6}" destId="{6753F679-B1E3-46A2-92E3-3008BFA406B6}" srcOrd="0" destOrd="0" parTransId="{98A09B0D-FEBB-4F51-8FF0-AEFA8FBFBCB0}" sibTransId="{41AA8B84-5DD2-4CFF-B375-07C71F53C18C}"/>
    <dgm:cxn modelId="{99FF3877-9C7F-4294-86EC-47A433DC287B}" type="presOf" srcId="{41AA8B84-5DD2-4CFF-B375-07C71F53C18C}" destId="{EB9E0CFC-FFEA-4FFA-A879-259B7AFD6693}" srcOrd="0" destOrd="0" presId="urn:microsoft.com/office/officeart/2005/8/layout/process1"/>
    <dgm:cxn modelId="{D160A28C-B011-4914-9C57-FA33C0291382}" type="presOf" srcId="{1BAF531E-11C4-4310-9B4B-618CDA1735E9}" destId="{D9D70DB3-94F2-4EA2-BF9F-22E1B5287B2E}" srcOrd="0" destOrd="0" presId="urn:microsoft.com/office/officeart/2005/8/layout/process1"/>
    <dgm:cxn modelId="{04F2F657-8B2F-4CAC-8BCF-C98268C5BEFA}" type="presParOf" srcId="{0CB5C8D7-79AF-4F89-8943-9689C36D3F19}" destId="{CEBDC491-3F53-4C20-A62B-C4C904A69DF0}" srcOrd="0" destOrd="0" presId="urn:microsoft.com/office/officeart/2005/8/layout/process1"/>
    <dgm:cxn modelId="{2490DD25-D7F3-4829-95F4-187779D4B1F8}" type="presParOf" srcId="{0CB5C8D7-79AF-4F89-8943-9689C36D3F19}" destId="{EB9E0CFC-FFEA-4FFA-A879-259B7AFD6693}" srcOrd="1" destOrd="0" presId="urn:microsoft.com/office/officeart/2005/8/layout/process1"/>
    <dgm:cxn modelId="{65773872-9AAD-47FA-A91D-6ED662A83737}" type="presParOf" srcId="{EB9E0CFC-FFEA-4FFA-A879-259B7AFD6693}" destId="{29F82F49-3C50-49E7-9064-E0FDF817B5BF}" srcOrd="0" destOrd="0" presId="urn:microsoft.com/office/officeart/2005/8/layout/process1"/>
    <dgm:cxn modelId="{9EA01505-073C-4E7C-A9B8-9FE052FF590A}" type="presParOf" srcId="{0CB5C8D7-79AF-4F89-8943-9689C36D3F19}" destId="{D9D70DB3-94F2-4EA2-BF9F-22E1B5287B2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BB84ED-78CF-4FEE-AFEE-90EE0462D221}" type="doc">
      <dgm:prSet loTypeId="urn:microsoft.com/office/officeart/2005/8/layout/vList3#1" loCatId="list" qsTypeId="urn:microsoft.com/office/officeart/2005/8/quickstyle/simple3" qsCatId="simple" csTypeId="urn:microsoft.com/office/officeart/2005/8/colors/accent1_2" csCatId="accent1" phldr="1"/>
      <dgm:spPr/>
      <dgm:t>
        <a:bodyPr/>
        <a:lstStyle/>
        <a:p>
          <a:endParaRPr lang="en-US"/>
        </a:p>
      </dgm:t>
    </dgm:pt>
    <dgm:pt modelId="{682396AF-5312-4E4F-B934-58DD2726C505}">
      <dgm:prSet custT="1"/>
      <dgm:spPr/>
      <dgm:t>
        <a:bodyPr/>
        <a:lstStyle/>
        <a:p>
          <a:pPr algn="l" rtl="0"/>
          <a:r>
            <a:rPr lang="en-GB" sz="2000" b="0" i="0" dirty="0">
              <a:latin typeface="Arial Black" panose="020B0A04020102020204" pitchFamily="34" charset="0"/>
            </a:rPr>
            <a:t>Agriculture</a:t>
          </a:r>
        </a:p>
        <a:p>
          <a:pPr algn="l" rtl="0"/>
          <a:r>
            <a:rPr lang="en-GB" sz="2000" b="0" i="0" dirty="0">
              <a:latin typeface="Arial Black" panose="020B0A04020102020204" pitchFamily="34" charset="0"/>
            </a:rPr>
            <a:t>Solid Minerals</a:t>
          </a:r>
        </a:p>
        <a:p>
          <a:pPr algn="l" rtl="0"/>
          <a:r>
            <a:rPr lang="en-GB" sz="2000" b="0" i="0" dirty="0">
              <a:latin typeface="Arial Black" panose="020B0A04020102020204" pitchFamily="34" charset="0"/>
            </a:rPr>
            <a:t>Brownfield Investments</a:t>
          </a:r>
        </a:p>
        <a:p>
          <a:pPr algn="l" rtl="0"/>
          <a:r>
            <a:rPr lang="en-GB" sz="2000" b="0" i="0" dirty="0">
              <a:latin typeface="Arial Black" panose="020B0A04020102020204" pitchFamily="34" charset="0"/>
            </a:rPr>
            <a:t>Tourism</a:t>
          </a:r>
          <a:endParaRPr lang="en-US" sz="2000" dirty="0">
            <a:latin typeface="Arial Black" panose="020B0A04020102020204" pitchFamily="34" charset="0"/>
          </a:endParaRPr>
        </a:p>
      </dgm:t>
    </dgm:pt>
    <dgm:pt modelId="{B78EFB3D-F0CB-44D0-8DE9-CE1A0BA23916}" type="parTrans" cxnId="{AC3246B0-3020-4FD3-BD1E-268AC5304353}">
      <dgm:prSet/>
      <dgm:spPr/>
      <dgm:t>
        <a:bodyPr/>
        <a:lstStyle/>
        <a:p>
          <a:endParaRPr lang="en-US"/>
        </a:p>
      </dgm:t>
    </dgm:pt>
    <dgm:pt modelId="{5B2F992E-D8F4-40CE-B472-D4CFE97438C5}" type="sibTrans" cxnId="{AC3246B0-3020-4FD3-BD1E-268AC5304353}">
      <dgm:prSet/>
      <dgm:spPr/>
      <dgm:t>
        <a:bodyPr/>
        <a:lstStyle/>
        <a:p>
          <a:endParaRPr lang="en-US"/>
        </a:p>
      </dgm:t>
    </dgm:pt>
    <dgm:pt modelId="{2922FAE6-1528-4E10-85AF-EA21DF8463AA}" type="pres">
      <dgm:prSet presAssocID="{27BB84ED-78CF-4FEE-AFEE-90EE0462D221}" presName="linearFlow" presStyleCnt="0">
        <dgm:presLayoutVars>
          <dgm:dir/>
          <dgm:resizeHandles val="exact"/>
        </dgm:presLayoutVars>
      </dgm:prSet>
      <dgm:spPr/>
      <dgm:t>
        <a:bodyPr/>
        <a:lstStyle/>
        <a:p>
          <a:endParaRPr lang="en-US"/>
        </a:p>
      </dgm:t>
    </dgm:pt>
    <dgm:pt modelId="{6948CAAD-04A9-4739-9BF9-80C6E9AE3353}" type="pres">
      <dgm:prSet presAssocID="{682396AF-5312-4E4F-B934-58DD2726C505}" presName="composite" presStyleCnt="0"/>
      <dgm:spPr/>
    </dgm:pt>
    <dgm:pt modelId="{FA991C0B-1ED5-4D6E-B0D2-2CB1E81FDC03}" type="pres">
      <dgm:prSet presAssocID="{682396AF-5312-4E4F-B934-58DD2726C505}" presName="imgShp" presStyleLbl="fgImgPlace1" presStyleIdx="0" presStyleCnt="1"/>
      <dgm:spPr/>
    </dgm:pt>
    <dgm:pt modelId="{74A130AD-5FF5-4981-8B9C-2611D442F8BF}" type="pres">
      <dgm:prSet presAssocID="{682396AF-5312-4E4F-B934-58DD2726C505}" presName="txShp" presStyleLbl="node1" presStyleIdx="0" presStyleCnt="1" custLinFactNeighborX="-188" custLinFactNeighborY="1180">
        <dgm:presLayoutVars>
          <dgm:bulletEnabled val="1"/>
        </dgm:presLayoutVars>
      </dgm:prSet>
      <dgm:spPr/>
      <dgm:t>
        <a:bodyPr/>
        <a:lstStyle/>
        <a:p>
          <a:endParaRPr lang="en-US"/>
        </a:p>
      </dgm:t>
    </dgm:pt>
  </dgm:ptLst>
  <dgm:cxnLst>
    <dgm:cxn modelId="{3E599607-E3D9-4525-8A4D-09BC395888C2}" type="presOf" srcId="{682396AF-5312-4E4F-B934-58DD2726C505}" destId="{74A130AD-5FF5-4981-8B9C-2611D442F8BF}" srcOrd="0" destOrd="0" presId="urn:microsoft.com/office/officeart/2005/8/layout/vList3#1"/>
    <dgm:cxn modelId="{AC3246B0-3020-4FD3-BD1E-268AC5304353}" srcId="{27BB84ED-78CF-4FEE-AFEE-90EE0462D221}" destId="{682396AF-5312-4E4F-B934-58DD2726C505}" srcOrd="0" destOrd="0" parTransId="{B78EFB3D-F0CB-44D0-8DE9-CE1A0BA23916}" sibTransId="{5B2F992E-D8F4-40CE-B472-D4CFE97438C5}"/>
    <dgm:cxn modelId="{8A13801F-BA53-4BDB-9412-31C48DAC64CB}" type="presOf" srcId="{27BB84ED-78CF-4FEE-AFEE-90EE0462D221}" destId="{2922FAE6-1528-4E10-85AF-EA21DF8463AA}" srcOrd="0" destOrd="0" presId="urn:microsoft.com/office/officeart/2005/8/layout/vList3#1"/>
    <dgm:cxn modelId="{E97D7846-E3BB-4DB1-AF09-FBB9AF84CC8B}" type="presParOf" srcId="{2922FAE6-1528-4E10-85AF-EA21DF8463AA}" destId="{6948CAAD-04A9-4739-9BF9-80C6E9AE3353}" srcOrd="0" destOrd="0" presId="urn:microsoft.com/office/officeart/2005/8/layout/vList3#1"/>
    <dgm:cxn modelId="{16435C66-0022-4338-B616-A0FAD80A883E}" type="presParOf" srcId="{6948CAAD-04A9-4739-9BF9-80C6E9AE3353}" destId="{FA991C0B-1ED5-4D6E-B0D2-2CB1E81FDC03}" srcOrd="0" destOrd="0" presId="urn:microsoft.com/office/officeart/2005/8/layout/vList3#1"/>
    <dgm:cxn modelId="{4F83E508-595A-4755-90E9-EB4CF3C0CEAA}" type="presParOf" srcId="{6948CAAD-04A9-4739-9BF9-80C6E9AE3353}" destId="{74A130AD-5FF5-4981-8B9C-2611D442F8B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11112-3334-43A3-8655-743110D1922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B1FE99A-B00F-4235-B8D6-1F9E373E9F4D}">
      <dgm:prSet custT="1"/>
      <dgm:spPr/>
      <dgm:t>
        <a:bodyPr/>
        <a:lstStyle/>
        <a:p>
          <a:pPr algn="just" rtl="0">
            <a:lnSpc>
              <a:spcPct val="100000"/>
            </a:lnSpc>
          </a:pPr>
          <a:r>
            <a:rPr lang="en-US" sz="1800" b="0" i="0" dirty="0">
              <a:solidFill>
                <a:srgbClr val="FF0000"/>
              </a:solidFill>
              <a:latin typeface="Arial Black" panose="020B0A04020102020204" pitchFamily="34" charset="0"/>
            </a:rPr>
            <a:t>Investment Opportunities in</a:t>
          </a:r>
        </a:p>
        <a:p>
          <a:pPr algn="just" rtl="0">
            <a:lnSpc>
              <a:spcPct val="100000"/>
            </a:lnSpc>
          </a:pPr>
          <a:r>
            <a:rPr lang="en-US" sz="1800" b="0" i="0" dirty="0">
              <a:solidFill>
                <a:srgbClr val="FF0000"/>
              </a:solidFill>
              <a:latin typeface="Arial Black" panose="020B0A04020102020204" pitchFamily="34" charset="0"/>
            </a:rPr>
            <a:t>Agricultural Sector</a:t>
          </a:r>
          <a:endParaRPr lang="en-US" sz="1800" dirty="0">
            <a:solidFill>
              <a:srgbClr val="FF0000"/>
            </a:solidFill>
            <a:latin typeface="Arial Black" panose="020B0A04020102020204" pitchFamily="34" charset="0"/>
          </a:endParaRPr>
        </a:p>
      </dgm:t>
    </dgm:pt>
    <dgm:pt modelId="{8D9BC482-CDC9-4842-A43E-27BEFC0F777F}" type="parTrans" cxnId="{758B71E8-146B-4741-8CF3-A593A3758843}">
      <dgm:prSet/>
      <dgm:spPr/>
      <dgm:t>
        <a:bodyPr/>
        <a:lstStyle/>
        <a:p>
          <a:endParaRPr lang="en-US"/>
        </a:p>
      </dgm:t>
    </dgm:pt>
    <dgm:pt modelId="{1437D9B4-3A7A-437A-9325-C11736980812}" type="sibTrans" cxnId="{758B71E8-146B-4741-8CF3-A593A3758843}">
      <dgm:prSet/>
      <dgm:spPr/>
      <dgm:t>
        <a:bodyPr/>
        <a:lstStyle/>
        <a:p>
          <a:endParaRPr lang="en-US"/>
        </a:p>
      </dgm:t>
    </dgm:pt>
    <dgm:pt modelId="{12172C97-3164-46D0-ACD8-B801588B887D}">
      <dgm:prSet custT="1"/>
      <dgm:spPr/>
      <dgm:t>
        <a:bodyPr/>
        <a:lstStyle/>
        <a:p>
          <a:pPr rtl="0"/>
          <a:r>
            <a:rPr lang="en-US" sz="1400" b="0" i="0" dirty="0">
              <a:solidFill>
                <a:srgbClr val="FF0000"/>
              </a:solidFill>
              <a:latin typeface="Arial Black" panose="020B0A04020102020204" pitchFamily="34" charset="0"/>
            </a:rPr>
            <a:t>Large Scale Commercial Agricultural Production-</a:t>
          </a:r>
          <a:endParaRPr lang="en-US" sz="1400" dirty="0">
            <a:solidFill>
              <a:srgbClr val="00B050"/>
            </a:solidFill>
            <a:latin typeface="Arial Black" panose="020B0A04020102020204" pitchFamily="34" charset="0"/>
          </a:endParaRPr>
        </a:p>
      </dgm:t>
    </dgm:pt>
    <dgm:pt modelId="{9FB27476-3248-499F-B534-61F9E94D2D53}" type="parTrans" cxnId="{A1CFE387-03A2-42A9-9DAD-D849DF3844EA}">
      <dgm:prSet/>
      <dgm:spPr/>
      <dgm:t>
        <a:bodyPr/>
        <a:lstStyle/>
        <a:p>
          <a:endParaRPr lang="en-US"/>
        </a:p>
      </dgm:t>
    </dgm:pt>
    <dgm:pt modelId="{316C1F67-3B30-46A2-A816-2D5ABE1B3042}" type="sibTrans" cxnId="{A1CFE387-03A2-42A9-9DAD-D849DF3844EA}">
      <dgm:prSet/>
      <dgm:spPr/>
      <dgm:t>
        <a:bodyPr/>
        <a:lstStyle/>
        <a:p>
          <a:endParaRPr lang="en-US"/>
        </a:p>
      </dgm:t>
    </dgm:pt>
    <dgm:pt modelId="{80CE477B-378A-444B-ACAD-C15859F6CA13}">
      <dgm:prSet custT="1"/>
      <dgm:spPr/>
      <dgm:t>
        <a:bodyPr/>
        <a:lstStyle/>
        <a:p>
          <a:pPr rtl="0"/>
          <a:r>
            <a:rPr lang="en-US" sz="1400" b="0" i="0" dirty="0">
              <a:solidFill>
                <a:srgbClr val="00B050"/>
              </a:solidFill>
              <a:latin typeface="Arial Black" panose="020B0A04020102020204" pitchFamily="34" charset="0"/>
            </a:rPr>
            <a:t>Soya bean</a:t>
          </a:r>
          <a:endParaRPr lang="en-US" sz="1400" dirty="0">
            <a:solidFill>
              <a:srgbClr val="00B050"/>
            </a:solidFill>
            <a:latin typeface="Arial Black" panose="020B0A04020102020204" pitchFamily="34" charset="0"/>
          </a:endParaRPr>
        </a:p>
      </dgm:t>
    </dgm:pt>
    <dgm:pt modelId="{1A24F602-5427-460B-8AEE-B656D7C44E3C}" type="parTrans" cxnId="{E072B410-B588-498A-AED1-02D7257A85E0}">
      <dgm:prSet/>
      <dgm:spPr/>
      <dgm:t>
        <a:bodyPr/>
        <a:lstStyle/>
        <a:p>
          <a:endParaRPr lang="en-US"/>
        </a:p>
      </dgm:t>
    </dgm:pt>
    <dgm:pt modelId="{FD95BE1E-5832-4404-9E3D-3FC1657DA846}" type="sibTrans" cxnId="{E072B410-B588-498A-AED1-02D7257A85E0}">
      <dgm:prSet/>
      <dgm:spPr/>
      <dgm:t>
        <a:bodyPr/>
        <a:lstStyle/>
        <a:p>
          <a:endParaRPr lang="en-US"/>
        </a:p>
      </dgm:t>
    </dgm:pt>
    <dgm:pt modelId="{0FCD0B77-8E89-40E3-971C-B7D9B4421335}">
      <dgm:prSet custT="1"/>
      <dgm:spPr/>
      <dgm:t>
        <a:bodyPr/>
        <a:lstStyle/>
        <a:p>
          <a:pPr rtl="0"/>
          <a:r>
            <a:rPr lang="en-US" sz="1400" b="0" i="0" dirty="0">
              <a:solidFill>
                <a:srgbClr val="00B050"/>
              </a:solidFill>
              <a:latin typeface="Arial Black" panose="020B0A04020102020204" pitchFamily="34" charset="0"/>
            </a:rPr>
            <a:t>Sesame seeds</a:t>
          </a:r>
          <a:endParaRPr lang="en-US" sz="1400" dirty="0">
            <a:solidFill>
              <a:srgbClr val="00B050"/>
            </a:solidFill>
            <a:latin typeface="Arial Black" panose="020B0A04020102020204" pitchFamily="34" charset="0"/>
          </a:endParaRPr>
        </a:p>
      </dgm:t>
    </dgm:pt>
    <dgm:pt modelId="{8BCF2C3E-76DF-42FA-801C-F93EEA9C24E5}" type="parTrans" cxnId="{E4CCE2F8-2B80-4C14-89EF-9FCE0B8DA8C0}">
      <dgm:prSet/>
      <dgm:spPr/>
      <dgm:t>
        <a:bodyPr/>
        <a:lstStyle/>
        <a:p>
          <a:endParaRPr lang="en-US"/>
        </a:p>
      </dgm:t>
    </dgm:pt>
    <dgm:pt modelId="{04F4C94F-180C-42D3-8825-85F08A3F3CD0}" type="sibTrans" cxnId="{E4CCE2F8-2B80-4C14-89EF-9FCE0B8DA8C0}">
      <dgm:prSet/>
      <dgm:spPr/>
      <dgm:t>
        <a:bodyPr/>
        <a:lstStyle/>
        <a:p>
          <a:endParaRPr lang="en-US"/>
        </a:p>
      </dgm:t>
    </dgm:pt>
    <dgm:pt modelId="{E342FD12-0C2D-47A5-BAB2-9CC90EE154A2}">
      <dgm:prSet custT="1"/>
      <dgm:spPr/>
      <dgm:t>
        <a:bodyPr/>
        <a:lstStyle/>
        <a:p>
          <a:pPr rtl="0"/>
          <a:r>
            <a:rPr lang="en-US" sz="1400" b="0" i="0" dirty="0">
              <a:solidFill>
                <a:srgbClr val="00B050"/>
              </a:solidFill>
              <a:latin typeface="Arial Black" panose="020B0A04020102020204" pitchFamily="34" charset="0"/>
            </a:rPr>
            <a:t>Livestock</a:t>
          </a:r>
          <a:endParaRPr lang="en-US" sz="1400" dirty="0">
            <a:solidFill>
              <a:srgbClr val="00B050"/>
            </a:solidFill>
            <a:latin typeface="Arial Black" panose="020B0A04020102020204" pitchFamily="34" charset="0"/>
          </a:endParaRPr>
        </a:p>
      </dgm:t>
    </dgm:pt>
    <dgm:pt modelId="{E6D655D7-293D-4774-800D-72EBEE15FF63}" type="parTrans" cxnId="{0866EE4C-B835-4A8C-84AA-482869AD2C95}">
      <dgm:prSet/>
      <dgm:spPr/>
      <dgm:t>
        <a:bodyPr/>
        <a:lstStyle/>
        <a:p>
          <a:endParaRPr lang="en-US"/>
        </a:p>
      </dgm:t>
    </dgm:pt>
    <dgm:pt modelId="{FE0D67E2-66C0-44CF-8078-514388087824}" type="sibTrans" cxnId="{0866EE4C-B835-4A8C-84AA-482869AD2C95}">
      <dgm:prSet/>
      <dgm:spPr/>
      <dgm:t>
        <a:bodyPr/>
        <a:lstStyle/>
        <a:p>
          <a:endParaRPr lang="en-US"/>
        </a:p>
      </dgm:t>
    </dgm:pt>
    <dgm:pt modelId="{7FFFA299-1B98-454F-AA87-97FE90638DB1}">
      <dgm:prSet custT="1"/>
      <dgm:spPr/>
      <dgm:t>
        <a:bodyPr/>
        <a:lstStyle/>
        <a:p>
          <a:pPr rtl="0"/>
          <a:r>
            <a:rPr lang="en-US" sz="1400" b="0" i="0" dirty="0">
              <a:solidFill>
                <a:srgbClr val="00B050"/>
              </a:solidFill>
              <a:latin typeface="Arial Black" panose="020B0A04020102020204" pitchFamily="34" charset="0"/>
            </a:rPr>
            <a:t>Rice production</a:t>
          </a:r>
          <a:endParaRPr lang="en-US" sz="1400" dirty="0">
            <a:solidFill>
              <a:srgbClr val="00B050"/>
            </a:solidFill>
            <a:latin typeface="Arial Black" panose="020B0A04020102020204" pitchFamily="34" charset="0"/>
          </a:endParaRPr>
        </a:p>
      </dgm:t>
    </dgm:pt>
    <dgm:pt modelId="{A632E3C6-86AF-48DE-8BB6-76322FF47837}" type="parTrans" cxnId="{9F224CB2-4292-4990-BEE6-7DBFB3BE6A32}">
      <dgm:prSet/>
      <dgm:spPr/>
      <dgm:t>
        <a:bodyPr/>
        <a:lstStyle/>
        <a:p>
          <a:endParaRPr lang="en-US"/>
        </a:p>
      </dgm:t>
    </dgm:pt>
    <dgm:pt modelId="{6BAE4A87-E0B5-4B0A-B8C9-3768DED66333}" type="sibTrans" cxnId="{9F224CB2-4292-4990-BEE6-7DBFB3BE6A32}">
      <dgm:prSet/>
      <dgm:spPr/>
      <dgm:t>
        <a:bodyPr/>
        <a:lstStyle/>
        <a:p>
          <a:endParaRPr lang="en-US"/>
        </a:p>
      </dgm:t>
    </dgm:pt>
    <dgm:pt modelId="{6BA67D8D-D899-40A9-9018-A6F63E9D9A05}">
      <dgm:prSet custT="1"/>
      <dgm:spPr/>
      <dgm:t>
        <a:bodyPr/>
        <a:lstStyle/>
        <a:p>
          <a:pPr rtl="0"/>
          <a:r>
            <a:rPr lang="en-US" sz="1400" dirty="0">
              <a:solidFill>
                <a:srgbClr val="FF0000"/>
              </a:solidFill>
              <a:latin typeface="Arial Black" panose="020B0A04020102020204" pitchFamily="34" charset="0"/>
            </a:rPr>
            <a:t>Pasture Production-</a:t>
          </a:r>
        </a:p>
      </dgm:t>
    </dgm:pt>
    <dgm:pt modelId="{0C842CC1-FBF9-48C5-9B7C-70355B64A004}" type="parTrans" cxnId="{7CAD4A8D-CDA4-48E5-85A5-503AAD96C93B}">
      <dgm:prSet/>
      <dgm:spPr/>
      <dgm:t>
        <a:bodyPr/>
        <a:lstStyle/>
        <a:p>
          <a:endParaRPr lang="en-US"/>
        </a:p>
      </dgm:t>
    </dgm:pt>
    <dgm:pt modelId="{B15E173B-C62D-4A2F-8B31-3E57175F68C6}" type="sibTrans" cxnId="{7CAD4A8D-CDA4-48E5-85A5-503AAD96C93B}">
      <dgm:prSet/>
      <dgm:spPr/>
      <dgm:t>
        <a:bodyPr/>
        <a:lstStyle/>
        <a:p>
          <a:endParaRPr lang="en-US"/>
        </a:p>
      </dgm:t>
    </dgm:pt>
    <dgm:pt modelId="{8C152ADE-0F11-47D9-98A3-92C63B87634B}">
      <dgm:prSet custT="1"/>
      <dgm:spPr/>
      <dgm:t>
        <a:bodyPr/>
        <a:lstStyle/>
        <a:p>
          <a:pPr rtl="0"/>
          <a:r>
            <a:rPr lang="en-US" sz="1400" dirty="0">
              <a:solidFill>
                <a:srgbClr val="FF0000"/>
              </a:solidFill>
              <a:latin typeface="Arial Black" panose="020B0A04020102020204" pitchFamily="34" charset="0"/>
            </a:rPr>
            <a:t>Development of Priority Value Chains (</a:t>
          </a:r>
          <a:r>
            <a:rPr lang="en-US" sz="1400" b="0" i="0" dirty="0">
              <a:solidFill>
                <a:srgbClr val="FF0000"/>
              </a:solidFill>
              <a:latin typeface="Arial Black" panose="020B0A04020102020204" pitchFamily="34" charset="0"/>
            </a:rPr>
            <a:t>Agro-Food Processing</a:t>
          </a:r>
          <a:r>
            <a:rPr lang="en-US" sz="1400" dirty="0">
              <a:solidFill>
                <a:srgbClr val="FF0000"/>
              </a:solidFill>
              <a:latin typeface="Arial Black" panose="020B0A04020102020204" pitchFamily="34" charset="0"/>
            </a:rPr>
            <a:t>)-</a:t>
          </a:r>
        </a:p>
      </dgm:t>
    </dgm:pt>
    <dgm:pt modelId="{4392E676-5F35-4874-A97A-74A8FAECF7BA}" type="parTrans" cxnId="{85A1A595-2EA1-4AD7-B93C-C4B97AB083F4}">
      <dgm:prSet/>
      <dgm:spPr/>
      <dgm:t>
        <a:bodyPr/>
        <a:lstStyle/>
        <a:p>
          <a:endParaRPr lang="en-US"/>
        </a:p>
      </dgm:t>
    </dgm:pt>
    <dgm:pt modelId="{E0986990-615B-4D3B-9E47-079591911D6F}" type="sibTrans" cxnId="{85A1A595-2EA1-4AD7-B93C-C4B97AB083F4}">
      <dgm:prSet/>
      <dgm:spPr/>
      <dgm:t>
        <a:bodyPr/>
        <a:lstStyle/>
        <a:p>
          <a:endParaRPr lang="en-US"/>
        </a:p>
      </dgm:t>
    </dgm:pt>
    <dgm:pt modelId="{47282A9E-A3D5-42E2-8208-05ABEC00B90A}">
      <dgm:prSet custT="1"/>
      <dgm:spPr/>
      <dgm:t>
        <a:bodyPr/>
        <a:lstStyle/>
        <a:p>
          <a:pPr rtl="0"/>
          <a:r>
            <a:rPr lang="en-US" sz="1400" dirty="0">
              <a:solidFill>
                <a:schemeClr val="accent3"/>
              </a:solidFill>
              <a:latin typeface="Arial Black" panose="020B0A04020102020204" pitchFamily="34" charset="0"/>
            </a:rPr>
            <a:t>Cereal and Legume:</a:t>
          </a:r>
          <a:r>
            <a:rPr lang="en-US" sz="1400" dirty="0">
              <a:solidFill>
                <a:srgbClr val="00B050"/>
              </a:solidFill>
              <a:latin typeface="Arial Black" panose="020B0A04020102020204" pitchFamily="34" charset="0"/>
            </a:rPr>
            <a:t> Maize, Rice, Millet and Groundnuts</a:t>
          </a:r>
        </a:p>
      </dgm:t>
    </dgm:pt>
    <dgm:pt modelId="{4B504E3F-5352-4D54-A2D0-2C0313AA53E7}" type="parTrans" cxnId="{EFBAECC9-7DF2-457C-8E4A-FB8916649848}">
      <dgm:prSet/>
      <dgm:spPr/>
      <dgm:t>
        <a:bodyPr/>
        <a:lstStyle/>
        <a:p>
          <a:endParaRPr lang="en-US"/>
        </a:p>
      </dgm:t>
    </dgm:pt>
    <dgm:pt modelId="{785B9AEE-AA26-465F-826C-DE17BE507D22}" type="sibTrans" cxnId="{EFBAECC9-7DF2-457C-8E4A-FB8916649848}">
      <dgm:prSet/>
      <dgm:spPr/>
      <dgm:t>
        <a:bodyPr/>
        <a:lstStyle/>
        <a:p>
          <a:endParaRPr lang="en-US"/>
        </a:p>
      </dgm:t>
    </dgm:pt>
    <dgm:pt modelId="{549180CA-D16C-469A-9468-98E853BEBEA5}">
      <dgm:prSet custT="1"/>
      <dgm:spPr/>
      <dgm:t>
        <a:bodyPr/>
        <a:lstStyle/>
        <a:p>
          <a:pPr rtl="0"/>
          <a:r>
            <a:rPr lang="en-US" sz="1400" dirty="0">
              <a:solidFill>
                <a:schemeClr val="accent3"/>
              </a:solidFill>
              <a:latin typeface="Arial Black" panose="020B0A04020102020204" pitchFamily="34" charset="0"/>
            </a:rPr>
            <a:t>Oil Seeds:</a:t>
          </a:r>
          <a:r>
            <a:rPr lang="en-US" sz="1400" dirty="0">
              <a:solidFill>
                <a:srgbClr val="00B050"/>
              </a:solidFill>
              <a:latin typeface="Arial Black" panose="020B0A04020102020204" pitchFamily="34" charset="0"/>
            </a:rPr>
            <a:t> Sesame </a:t>
          </a:r>
        </a:p>
      </dgm:t>
    </dgm:pt>
    <dgm:pt modelId="{7ADEAA17-8891-477D-9388-25B0EFDDA706}" type="parTrans" cxnId="{29F34C91-C38E-49BF-8E5F-AD34FB7C0872}">
      <dgm:prSet/>
      <dgm:spPr/>
      <dgm:t>
        <a:bodyPr/>
        <a:lstStyle/>
        <a:p>
          <a:endParaRPr lang="en-US"/>
        </a:p>
      </dgm:t>
    </dgm:pt>
    <dgm:pt modelId="{7A65E2CA-28F9-4EF7-AC6C-AF83245DDA6E}" type="sibTrans" cxnId="{29F34C91-C38E-49BF-8E5F-AD34FB7C0872}">
      <dgm:prSet/>
      <dgm:spPr/>
      <dgm:t>
        <a:bodyPr/>
        <a:lstStyle/>
        <a:p>
          <a:endParaRPr lang="en-US"/>
        </a:p>
      </dgm:t>
    </dgm:pt>
    <dgm:pt modelId="{6833AAC7-BEF6-4504-A97D-17BED8BD7FCF}">
      <dgm:prSet custT="1"/>
      <dgm:spPr/>
      <dgm:t>
        <a:bodyPr/>
        <a:lstStyle/>
        <a:p>
          <a:pPr rtl="0"/>
          <a:r>
            <a:rPr lang="en-US" sz="1400" dirty="0">
              <a:solidFill>
                <a:schemeClr val="accent3"/>
              </a:solidFill>
              <a:latin typeface="Arial Black" panose="020B0A04020102020204" pitchFamily="34" charset="0"/>
            </a:rPr>
            <a:t>Livestock:</a:t>
          </a:r>
          <a:r>
            <a:rPr lang="en-US" sz="1400" dirty="0">
              <a:solidFill>
                <a:srgbClr val="00B050"/>
              </a:solidFill>
              <a:latin typeface="Arial Black" panose="020B0A04020102020204" pitchFamily="34" charset="0"/>
            </a:rPr>
            <a:t> Sheep, Goat and Cattle (</a:t>
          </a:r>
          <a:r>
            <a:rPr lang="en-US" sz="1400" b="0" i="0" dirty="0">
              <a:solidFill>
                <a:srgbClr val="00B050"/>
              </a:solidFill>
              <a:latin typeface="Arial Black" panose="020B0A04020102020204" pitchFamily="34" charset="0"/>
            </a:rPr>
            <a:t>Meat processing)</a:t>
          </a:r>
          <a:endParaRPr lang="en-US" sz="1400" dirty="0">
            <a:solidFill>
              <a:srgbClr val="00B050"/>
            </a:solidFill>
            <a:latin typeface="Arial Black" panose="020B0A04020102020204" pitchFamily="34" charset="0"/>
          </a:endParaRPr>
        </a:p>
      </dgm:t>
    </dgm:pt>
    <dgm:pt modelId="{CB53C199-0C99-4140-B193-F47812E30551}" type="parTrans" cxnId="{F5ECEB6D-562E-4194-A5B6-C43DA20D30A9}">
      <dgm:prSet/>
      <dgm:spPr/>
      <dgm:t>
        <a:bodyPr/>
        <a:lstStyle/>
        <a:p>
          <a:endParaRPr lang="en-US"/>
        </a:p>
      </dgm:t>
    </dgm:pt>
    <dgm:pt modelId="{FCC19B0D-6288-4BE0-875A-E3D80902DB87}" type="sibTrans" cxnId="{F5ECEB6D-562E-4194-A5B6-C43DA20D30A9}">
      <dgm:prSet/>
      <dgm:spPr/>
      <dgm:t>
        <a:bodyPr/>
        <a:lstStyle/>
        <a:p>
          <a:endParaRPr lang="en-US"/>
        </a:p>
      </dgm:t>
    </dgm:pt>
    <dgm:pt modelId="{E219C5D5-FDF0-4970-94BD-820E145B042B}">
      <dgm:prSet custT="1"/>
      <dgm:spPr/>
      <dgm:t>
        <a:bodyPr/>
        <a:lstStyle/>
        <a:p>
          <a:pPr rtl="0"/>
          <a:endParaRPr lang="en-US" sz="1400" dirty="0">
            <a:solidFill>
              <a:srgbClr val="FF0000"/>
            </a:solidFill>
            <a:latin typeface="Arial Black" panose="020B0A04020102020204" pitchFamily="34" charset="0"/>
          </a:endParaRPr>
        </a:p>
      </dgm:t>
    </dgm:pt>
    <dgm:pt modelId="{DAA2BABE-E186-43ED-A0AF-33390C2F15E9}" type="parTrans" cxnId="{BF4AA630-FAA9-4802-B996-E814B8765F45}">
      <dgm:prSet/>
      <dgm:spPr/>
      <dgm:t>
        <a:bodyPr/>
        <a:lstStyle/>
        <a:p>
          <a:endParaRPr lang="en-US"/>
        </a:p>
      </dgm:t>
    </dgm:pt>
    <dgm:pt modelId="{819A95C9-90E0-4DBE-ADD5-81814D02F21D}" type="sibTrans" cxnId="{BF4AA630-FAA9-4802-B996-E814B8765F45}">
      <dgm:prSet/>
      <dgm:spPr/>
      <dgm:t>
        <a:bodyPr/>
        <a:lstStyle/>
        <a:p>
          <a:endParaRPr lang="en-US"/>
        </a:p>
      </dgm:t>
    </dgm:pt>
    <dgm:pt modelId="{CD7A67C2-E37C-4344-83D6-7EC02A6ADDFD}">
      <dgm:prSet custT="1"/>
      <dgm:spPr/>
      <dgm:t>
        <a:bodyPr/>
        <a:lstStyle/>
        <a:p>
          <a:pPr rtl="0"/>
          <a:r>
            <a:rPr lang="en-US" sz="1400" dirty="0">
              <a:solidFill>
                <a:schemeClr val="accent3"/>
              </a:solidFill>
              <a:latin typeface="Arial Black" panose="020B0A04020102020204" pitchFamily="34" charset="0"/>
            </a:rPr>
            <a:t>Agro-Forestry:</a:t>
          </a:r>
          <a:r>
            <a:rPr lang="en-US" sz="1400" dirty="0">
              <a:solidFill>
                <a:srgbClr val="00B050"/>
              </a:solidFill>
              <a:latin typeface="Arial Black" panose="020B0A04020102020204" pitchFamily="34" charset="0"/>
            </a:rPr>
            <a:t> Gum  Arabic, Jatropha, Tamarind, Mango and Date Palm</a:t>
          </a:r>
        </a:p>
      </dgm:t>
    </dgm:pt>
    <dgm:pt modelId="{8503AE78-2CCD-4AB3-B269-720636989D29}" type="parTrans" cxnId="{841E4F15-89CC-4A35-89F5-C2304BCA84B6}">
      <dgm:prSet/>
      <dgm:spPr/>
      <dgm:t>
        <a:bodyPr/>
        <a:lstStyle/>
        <a:p>
          <a:endParaRPr lang="en-US"/>
        </a:p>
      </dgm:t>
    </dgm:pt>
    <dgm:pt modelId="{A795822A-6334-415A-B75D-D8C8DAA4BF54}" type="sibTrans" cxnId="{841E4F15-89CC-4A35-89F5-C2304BCA84B6}">
      <dgm:prSet/>
      <dgm:spPr/>
      <dgm:t>
        <a:bodyPr/>
        <a:lstStyle/>
        <a:p>
          <a:endParaRPr lang="en-US"/>
        </a:p>
      </dgm:t>
    </dgm:pt>
    <dgm:pt modelId="{86F7E744-C972-4902-950D-A382703D0C07}">
      <dgm:prSet custT="1"/>
      <dgm:spPr/>
      <dgm:t>
        <a:bodyPr/>
        <a:lstStyle/>
        <a:p>
          <a:pPr rtl="0"/>
          <a:r>
            <a:rPr lang="en-US" sz="1400" b="0" i="0" dirty="0">
              <a:solidFill>
                <a:srgbClr val="00B050"/>
              </a:solidFill>
              <a:latin typeface="Arial Black" panose="020B0A04020102020204" pitchFamily="34" charset="0"/>
            </a:rPr>
            <a:t>Fisheries</a:t>
          </a:r>
          <a:endParaRPr lang="en-US" sz="1400" dirty="0">
            <a:solidFill>
              <a:srgbClr val="00B050"/>
            </a:solidFill>
            <a:latin typeface="Arial Black" panose="020B0A04020102020204" pitchFamily="34" charset="0"/>
          </a:endParaRPr>
        </a:p>
      </dgm:t>
    </dgm:pt>
    <dgm:pt modelId="{016E4FCE-13EA-4F48-875F-50F1F213A8CC}" type="parTrans" cxnId="{DA400232-5F60-46C8-9D20-311C6CE06053}">
      <dgm:prSet/>
      <dgm:spPr/>
      <dgm:t>
        <a:bodyPr/>
        <a:lstStyle/>
        <a:p>
          <a:endParaRPr lang="en-US"/>
        </a:p>
      </dgm:t>
    </dgm:pt>
    <dgm:pt modelId="{571DEB2F-E3E2-4B1E-B039-5EB461B55231}" type="sibTrans" cxnId="{DA400232-5F60-46C8-9D20-311C6CE06053}">
      <dgm:prSet/>
      <dgm:spPr/>
      <dgm:t>
        <a:bodyPr/>
        <a:lstStyle/>
        <a:p>
          <a:endParaRPr lang="en-US"/>
        </a:p>
      </dgm:t>
    </dgm:pt>
    <dgm:pt modelId="{FF8869FE-F1A5-4D4C-838F-E97043AEF519}">
      <dgm:prSet custT="1"/>
      <dgm:spPr/>
      <dgm:t>
        <a:bodyPr/>
        <a:lstStyle/>
        <a:p>
          <a:pPr rtl="0"/>
          <a:r>
            <a:rPr lang="en-US" sz="1400" dirty="0">
              <a:solidFill>
                <a:srgbClr val="00B050"/>
              </a:solidFill>
              <a:latin typeface="Arial Black" panose="020B0A04020102020204" pitchFamily="34" charset="0"/>
            </a:rPr>
            <a:t>Poultry</a:t>
          </a:r>
        </a:p>
      </dgm:t>
    </dgm:pt>
    <dgm:pt modelId="{4F2FBB6C-2B61-4BD6-89CA-7D853B583F6A}" type="parTrans" cxnId="{37A422FD-0624-40A4-8346-212075BA9804}">
      <dgm:prSet/>
      <dgm:spPr/>
      <dgm:t>
        <a:bodyPr/>
        <a:lstStyle/>
        <a:p>
          <a:endParaRPr lang="en-US"/>
        </a:p>
      </dgm:t>
    </dgm:pt>
    <dgm:pt modelId="{84A7B306-DE87-4E9D-A704-5ADAED1EC437}" type="sibTrans" cxnId="{37A422FD-0624-40A4-8346-212075BA9804}">
      <dgm:prSet/>
      <dgm:spPr/>
      <dgm:t>
        <a:bodyPr/>
        <a:lstStyle/>
        <a:p>
          <a:endParaRPr lang="en-US"/>
        </a:p>
      </dgm:t>
    </dgm:pt>
    <dgm:pt modelId="{38614EDB-A7E8-4D5E-9FF6-580EDD3E8188}">
      <dgm:prSet custT="1"/>
      <dgm:spPr/>
      <dgm:t>
        <a:bodyPr/>
        <a:lstStyle/>
        <a:p>
          <a:pPr rtl="0"/>
          <a:endParaRPr lang="en-US" sz="1400" dirty="0">
            <a:solidFill>
              <a:srgbClr val="FF0000"/>
            </a:solidFill>
            <a:latin typeface="Arial Black" panose="020B0A04020102020204" pitchFamily="34" charset="0"/>
          </a:endParaRPr>
        </a:p>
      </dgm:t>
    </dgm:pt>
    <dgm:pt modelId="{B21781F1-4A5C-48E1-91A1-26590A410821}" type="parTrans" cxnId="{EF68D9BA-14FA-4CDB-AEC5-A9CB945F5029}">
      <dgm:prSet/>
      <dgm:spPr/>
      <dgm:t>
        <a:bodyPr/>
        <a:lstStyle/>
        <a:p>
          <a:endParaRPr lang="en-US"/>
        </a:p>
      </dgm:t>
    </dgm:pt>
    <dgm:pt modelId="{5E69F297-B992-46CF-B10C-3C78691F7029}" type="sibTrans" cxnId="{EF68D9BA-14FA-4CDB-AEC5-A9CB945F5029}">
      <dgm:prSet/>
      <dgm:spPr/>
      <dgm:t>
        <a:bodyPr/>
        <a:lstStyle/>
        <a:p>
          <a:endParaRPr lang="en-US"/>
        </a:p>
      </dgm:t>
    </dgm:pt>
    <dgm:pt modelId="{6564BE95-193E-411D-A618-7DF19522AEC8}">
      <dgm:prSet custT="1"/>
      <dgm:spPr/>
      <dgm:t>
        <a:bodyPr/>
        <a:lstStyle/>
        <a:p>
          <a:pPr rtl="0"/>
          <a:r>
            <a:rPr lang="en-US" sz="1400" dirty="0" err="1">
              <a:solidFill>
                <a:srgbClr val="00B050"/>
              </a:solidFill>
              <a:latin typeface="Arial Black" panose="020B0A04020102020204" pitchFamily="34" charset="0"/>
            </a:rPr>
            <a:t>Gamba</a:t>
          </a:r>
          <a:r>
            <a:rPr lang="en-US" sz="1400" dirty="0">
              <a:solidFill>
                <a:srgbClr val="00B050"/>
              </a:solidFill>
              <a:latin typeface="Arial Black" panose="020B0A04020102020204" pitchFamily="34" charset="0"/>
            </a:rPr>
            <a:t> grass </a:t>
          </a:r>
          <a:r>
            <a:rPr lang="en-US" sz="1400" dirty="0" err="1">
              <a:solidFill>
                <a:srgbClr val="00B050"/>
              </a:solidFill>
              <a:latin typeface="Arial Black" panose="020B0A04020102020204" pitchFamily="34" charset="0"/>
            </a:rPr>
            <a:t>etc</a:t>
          </a:r>
          <a:endParaRPr lang="en-US" sz="1400" dirty="0">
            <a:solidFill>
              <a:srgbClr val="00B050"/>
            </a:solidFill>
            <a:latin typeface="Arial Black" panose="020B0A04020102020204" pitchFamily="34" charset="0"/>
          </a:endParaRPr>
        </a:p>
      </dgm:t>
    </dgm:pt>
    <dgm:pt modelId="{F39E22DA-C259-472B-9711-924FB3FF9477}" type="parTrans" cxnId="{4FE78BF4-D9D7-479A-BB3D-BDA6EE8A8F54}">
      <dgm:prSet/>
      <dgm:spPr/>
      <dgm:t>
        <a:bodyPr/>
        <a:lstStyle/>
        <a:p>
          <a:endParaRPr lang="en-US"/>
        </a:p>
      </dgm:t>
    </dgm:pt>
    <dgm:pt modelId="{7216451B-599D-4E53-9DFD-BBB6EE52FD8F}" type="sibTrans" cxnId="{4FE78BF4-D9D7-479A-BB3D-BDA6EE8A8F54}">
      <dgm:prSet/>
      <dgm:spPr/>
      <dgm:t>
        <a:bodyPr/>
        <a:lstStyle/>
        <a:p>
          <a:endParaRPr lang="en-US"/>
        </a:p>
      </dgm:t>
    </dgm:pt>
    <dgm:pt modelId="{32AC5126-3678-4E40-AEDC-729659707209}">
      <dgm:prSet custT="1"/>
      <dgm:spPr/>
      <dgm:t>
        <a:bodyPr/>
        <a:lstStyle/>
        <a:p>
          <a:pPr rtl="0"/>
          <a:endParaRPr lang="en-US" sz="1400" dirty="0">
            <a:solidFill>
              <a:srgbClr val="FF0000"/>
            </a:solidFill>
            <a:latin typeface="Arial Black" panose="020B0A04020102020204" pitchFamily="34" charset="0"/>
          </a:endParaRPr>
        </a:p>
      </dgm:t>
    </dgm:pt>
    <dgm:pt modelId="{26186C45-4DBD-4283-A7ED-B2B2A7D6BE57}" type="parTrans" cxnId="{6A5506DE-18D0-4868-9188-BA75BB0A6016}">
      <dgm:prSet/>
      <dgm:spPr/>
      <dgm:t>
        <a:bodyPr/>
        <a:lstStyle/>
        <a:p>
          <a:endParaRPr lang="en-US"/>
        </a:p>
      </dgm:t>
    </dgm:pt>
    <dgm:pt modelId="{F4FE1678-31CD-4692-90E1-76649F214F38}" type="sibTrans" cxnId="{6A5506DE-18D0-4868-9188-BA75BB0A6016}">
      <dgm:prSet/>
      <dgm:spPr/>
      <dgm:t>
        <a:bodyPr/>
        <a:lstStyle/>
        <a:p>
          <a:endParaRPr lang="en-US"/>
        </a:p>
      </dgm:t>
    </dgm:pt>
    <dgm:pt modelId="{9DF76AC5-708B-44D5-A107-D5A0AC585B3E}">
      <dgm:prSet custT="1"/>
      <dgm:spPr/>
      <dgm:t>
        <a:bodyPr/>
        <a:lstStyle/>
        <a:p>
          <a:pPr rtl="0"/>
          <a:endParaRPr lang="en-US" sz="1400" dirty="0">
            <a:solidFill>
              <a:srgbClr val="FF0000"/>
            </a:solidFill>
            <a:latin typeface="Arial Black" panose="020B0A04020102020204" pitchFamily="34" charset="0"/>
          </a:endParaRPr>
        </a:p>
      </dgm:t>
    </dgm:pt>
    <dgm:pt modelId="{478E73E0-A6CD-41A5-8F20-1A97D3ECFEA0}" type="parTrans" cxnId="{E4A5C97D-BF0A-4BC0-AB81-9638B4903C8B}">
      <dgm:prSet/>
      <dgm:spPr/>
      <dgm:t>
        <a:bodyPr/>
        <a:lstStyle/>
        <a:p>
          <a:endParaRPr lang="en-US"/>
        </a:p>
      </dgm:t>
    </dgm:pt>
    <dgm:pt modelId="{3C1A5282-D2D0-4C74-B0A8-42BE0BAE9A3B}" type="sibTrans" cxnId="{E4A5C97D-BF0A-4BC0-AB81-9638B4903C8B}">
      <dgm:prSet/>
      <dgm:spPr/>
      <dgm:t>
        <a:bodyPr/>
        <a:lstStyle/>
        <a:p>
          <a:endParaRPr lang="en-US"/>
        </a:p>
      </dgm:t>
    </dgm:pt>
    <dgm:pt modelId="{A377FD6D-DB6A-480B-8AD8-ACCAD7B2BF42}" type="pres">
      <dgm:prSet presAssocID="{A4C11112-3334-43A3-8655-743110D1922D}" presName="Name0" presStyleCnt="0">
        <dgm:presLayoutVars>
          <dgm:chMax val="7"/>
          <dgm:dir/>
          <dgm:animLvl val="lvl"/>
          <dgm:resizeHandles val="exact"/>
        </dgm:presLayoutVars>
      </dgm:prSet>
      <dgm:spPr/>
      <dgm:t>
        <a:bodyPr/>
        <a:lstStyle/>
        <a:p>
          <a:endParaRPr lang="en-US"/>
        </a:p>
      </dgm:t>
    </dgm:pt>
    <dgm:pt modelId="{9605F72F-E0B9-4437-A5BC-610089DF8E6E}" type="pres">
      <dgm:prSet presAssocID="{3B1FE99A-B00F-4235-B8D6-1F9E373E9F4D}" presName="circle1" presStyleLbl="node1" presStyleIdx="0" presStyleCnt="1" custLinFactNeighborY="-3377"/>
      <dgm:spPr/>
    </dgm:pt>
    <dgm:pt modelId="{3CF6B8CF-5DF7-48A1-BA68-AA08A5CA1E70}" type="pres">
      <dgm:prSet presAssocID="{3B1FE99A-B00F-4235-B8D6-1F9E373E9F4D}" presName="space" presStyleCnt="0"/>
      <dgm:spPr/>
    </dgm:pt>
    <dgm:pt modelId="{461B9FAE-ADFF-4A40-A146-F05BD0EF1817}" type="pres">
      <dgm:prSet presAssocID="{3B1FE99A-B00F-4235-B8D6-1F9E373E9F4D}" presName="rect1" presStyleLbl="alignAcc1" presStyleIdx="0" presStyleCnt="1" custScaleY="111582" custLinFactNeighborX="-484" custLinFactNeighborY="-2719"/>
      <dgm:spPr/>
      <dgm:t>
        <a:bodyPr/>
        <a:lstStyle/>
        <a:p>
          <a:endParaRPr lang="en-US"/>
        </a:p>
      </dgm:t>
    </dgm:pt>
    <dgm:pt modelId="{7E2AB729-1397-4087-8D6A-F0FB27F44704}" type="pres">
      <dgm:prSet presAssocID="{3B1FE99A-B00F-4235-B8D6-1F9E373E9F4D}" presName="rect1ParTx" presStyleLbl="alignAcc1" presStyleIdx="0" presStyleCnt="1">
        <dgm:presLayoutVars>
          <dgm:chMax val="1"/>
          <dgm:bulletEnabled val="1"/>
        </dgm:presLayoutVars>
      </dgm:prSet>
      <dgm:spPr/>
      <dgm:t>
        <a:bodyPr/>
        <a:lstStyle/>
        <a:p>
          <a:endParaRPr lang="en-US"/>
        </a:p>
      </dgm:t>
    </dgm:pt>
    <dgm:pt modelId="{BE102CE0-2159-409D-B095-8DA37D1CA9CE}" type="pres">
      <dgm:prSet presAssocID="{3B1FE99A-B00F-4235-B8D6-1F9E373E9F4D}" presName="rect1ChTx" presStyleLbl="alignAcc1" presStyleIdx="0" presStyleCnt="1">
        <dgm:presLayoutVars>
          <dgm:bulletEnabled val="1"/>
        </dgm:presLayoutVars>
      </dgm:prSet>
      <dgm:spPr/>
      <dgm:t>
        <a:bodyPr/>
        <a:lstStyle/>
        <a:p>
          <a:endParaRPr lang="en-US"/>
        </a:p>
      </dgm:t>
    </dgm:pt>
  </dgm:ptLst>
  <dgm:cxnLst>
    <dgm:cxn modelId="{05807A73-BF04-4ECF-A93C-8E8C3A233B5A}" type="presOf" srcId="{3B1FE99A-B00F-4235-B8D6-1F9E373E9F4D}" destId="{7E2AB729-1397-4087-8D6A-F0FB27F44704}" srcOrd="1" destOrd="0" presId="urn:microsoft.com/office/officeart/2005/8/layout/target3"/>
    <dgm:cxn modelId="{37A422FD-0624-40A4-8346-212075BA9804}" srcId="{3B1FE99A-B00F-4235-B8D6-1F9E373E9F4D}" destId="{FF8869FE-F1A5-4D4C-838F-E97043AEF519}" srcOrd="13" destOrd="0" parTransId="{4F2FBB6C-2B61-4BD6-89CA-7D853B583F6A}" sibTransId="{84A7B306-DE87-4E9D-A704-5ADAED1EC437}"/>
    <dgm:cxn modelId="{E072B410-B588-498A-AED1-02D7257A85E0}" srcId="{3B1FE99A-B00F-4235-B8D6-1F9E373E9F4D}" destId="{80CE477B-378A-444B-ACAD-C15859F6CA13}" srcOrd="9" destOrd="0" parTransId="{1A24F602-5427-460B-8AEE-B656D7C44E3C}" sibTransId="{FD95BE1E-5832-4404-9E3D-3FC1657DA846}"/>
    <dgm:cxn modelId="{0866EE4C-B835-4A8C-84AA-482869AD2C95}" srcId="{3B1FE99A-B00F-4235-B8D6-1F9E373E9F4D}" destId="{E342FD12-0C2D-47A5-BAB2-9CC90EE154A2}" srcOrd="11" destOrd="0" parTransId="{E6D655D7-293D-4774-800D-72EBEE15FF63}" sibTransId="{FE0D67E2-66C0-44CF-8078-514388087824}"/>
    <dgm:cxn modelId="{BFA6042B-2C09-4513-AB9C-FF8BF71AC643}" type="presOf" srcId="{7FFFA299-1B98-454F-AA87-97FE90638DB1}" destId="{BE102CE0-2159-409D-B095-8DA37D1CA9CE}" srcOrd="0" destOrd="8" presId="urn:microsoft.com/office/officeart/2005/8/layout/target3"/>
    <dgm:cxn modelId="{758B71E8-146B-4741-8CF3-A593A3758843}" srcId="{A4C11112-3334-43A3-8655-743110D1922D}" destId="{3B1FE99A-B00F-4235-B8D6-1F9E373E9F4D}" srcOrd="0" destOrd="0" parTransId="{8D9BC482-CDC9-4842-A43E-27BEFC0F777F}" sibTransId="{1437D9B4-3A7A-437A-9325-C11736980812}"/>
    <dgm:cxn modelId="{67F07666-084A-48D8-9E98-67B7437E1BD4}" type="presOf" srcId="{47282A9E-A3D5-42E2-8208-05ABEC00B90A}" destId="{BE102CE0-2159-409D-B095-8DA37D1CA9CE}" srcOrd="0" destOrd="3" presId="urn:microsoft.com/office/officeart/2005/8/layout/target3"/>
    <dgm:cxn modelId="{841E4F15-89CC-4A35-89F5-C2304BCA84B6}" srcId="{3B1FE99A-B00F-4235-B8D6-1F9E373E9F4D}" destId="{CD7A67C2-E37C-4344-83D6-7EC02A6ADDFD}" srcOrd="5" destOrd="0" parTransId="{8503AE78-2CCD-4AB3-B269-720636989D29}" sibTransId="{A795822A-6334-415A-B75D-D8C8DAA4BF54}"/>
    <dgm:cxn modelId="{E4CCE2F8-2B80-4C14-89EF-9FCE0B8DA8C0}" srcId="{3B1FE99A-B00F-4235-B8D6-1F9E373E9F4D}" destId="{0FCD0B77-8E89-40E3-971C-B7D9B4421335}" srcOrd="10" destOrd="0" parTransId="{8BCF2C3E-76DF-42FA-801C-F93EEA9C24E5}" sibTransId="{04F4C94F-180C-42D3-8825-85F08A3F3CD0}"/>
    <dgm:cxn modelId="{E6F3FB08-6133-4D2D-882B-570491F981AA}" type="presOf" srcId="{6833AAC7-BEF6-4504-A97D-17BED8BD7FCF}" destId="{BE102CE0-2159-409D-B095-8DA37D1CA9CE}" srcOrd="0" destOrd="6" presId="urn:microsoft.com/office/officeart/2005/8/layout/target3"/>
    <dgm:cxn modelId="{6A17746A-A0CA-49E6-B930-AF5E4B4859BE}" type="presOf" srcId="{3B1FE99A-B00F-4235-B8D6-1F9E373E9F4D}" destId="{461B9FAE-ADFF-4A40-A146-F05BD0EF1817}" srcOrd="0" destOrd="0" presId="urn:microsoft.com/office/officeart/2005/8/layout/target3"/>
    <dgm:cxn modelId="{BF4AA630-FAA9-4802-B996-E814B8765F45}" srcId="{3B1FE99A-B00F-4235-B8D6-1F9E373E9F4D}" destId="{E219C5D5-FDF0-4970-94BD-820E145B042B}" srcOrd="17" destOrd="0" parTransId="{DAA2BABE-E186-43ED-A0AF-33390C2F15E9}" sibTransId="{819A95C9-90E0-4DBE-ADD5-81814D02F21D}"/>
    <dgm:cxn modelId="{2D7347C4-DBED-4699-A7A7-C480CBFF42E2}" type="presOf" srcId="{6564BE95-193E-411D-A618-7DF19522AEC8}" destId="{BE102CE0-2159-409D-B095-8DA37D1CA9CE}" srcOrd="0" destOrd="15" presId="urn:microsoft.com/office/officeart/2005/8/layout/target3"/>
    <dgm:cxn modelId="{7CAD4A8D-CDA4-48E5-85A5-503AAD96C93B}" srcId="{3B1FE99A-B00F-4235-B8D6-1F9E373E9F4D}" destId="{6BA67D8D-D899-40A9-9018-A6F63E9D9A05}" srcOrd="14" destOrd="0" parTransId="{0C842CC1-FBF9-48C5-9B7C-70355B64A004}" sibTransId="{B15E173B-C62D-4A2F-8B31-3E57175F68C6}"/>
    <dgm:cxn modelId="{85A1A595-2EA1-4AD7-B93C-C4B97AB083F4}" srcId="{3B1FE99A-B00F-4235-B8D6-1F9E373E9F4D}" destId="{8C152ADE-0F11-47D9-98A3-92C63B87634B}" srcOrd="2" destOrd="0" parTransId="{4392E676-5F35-4874-A97A-74A8FAECF7BA}" sibTransId="{E0986990-615B-4D3B-9E47-079591911D6F}"/>
    <dgm:cxn modelId="{A29BA83E-49D7-4231-9FB2-550020EAB4F4}" type="presOf" srcId="{0FCD0B77-8E89-40E3-971C-B7D9B4421335}" destId="{BE102CE0-2159-409D-B095-8DA37D1CA9CE}" srcOrd="0" destOrd="10" presId="urn:microsoft.com/office/officeart/2005/8/layout/target3"/>
    <dgm:cxn modelId="{F64A9B70-0615-4FB5-B267-16FD2637E0B2}" type="presOf" srcId="{E219C5D5-FDF0-4970-94BD-820E145B042B}" destId="{BE102CE0-2159-409D-B095-8DA37D1CA9CE}" srcOrd="0" destOrd="17" presId="urn:microsoft.com/office/officeart/2005/8/layout/target3"/>
    <dgm:cxn modelId="{900B8CBD-5274-4576-B67B-BDDDE6540F8D}" type="presOf" srcId="{A4C11112-3334-43A3-8655-743110D1922D}" destId="{A377FD6D-DB6A-480B-8AD8-ACCAD7B2BF42}" srcOrd="0" destOrd="0" presId="urn:microsoft.com/office/officeart/2005/8/layout/target3"/>
    <dgm:cxn modelId="{C90C9F29-EFE3-42AA-B8E7-F4266F2D74C4}" type="presOf" srcId="{86F7E744-C972-4902-950D-A382703D0C07}" destId="{BE102CE0-2159-409D-B095-8DA37D1CA9CE}" srcOrd="0" destOrd="12" presId="urn:microsoft.com/office/officeart/2005/8/layout/target3"/>
    <dgm:cxn modelId="{33857E49-BBE0-4A69-B162-9C0B9390C8C9}" type="presOf" srcId="{32AC5126-3678-4E40-AEDC-729659707209}" destId="{BE102CE0-2159-409D-B095-8DA37D1CA9CE}" srcOrd="0" destOrd="0" presId="urn:microsoft.com/office/officeart/2005/8/layout/target3"/>
    <dgm:cxn modelId="{57119CF0-8DDA-4609-BA54-9376C4FC9092}" type="presOf" srcId="{549180CA-D16C-469A-9468-98E853BEBEA5}" destId="{BE102CE0-2159-409D-B095-8DA37D1CA9CE}" srcOrd="0" destOrd="4" presId="urn:microsoft.com/office/officeart/2005/8/layout/target3"/>
    <dgm:cxn modelId="{A1CFE387-03A2-42A9-9DAD-D849DF3844EA}" srcId="{3B1FE99A-B00F-4235-B8D6-1F9E373E9F4D}" destId="{12172C97-3164-46D0-ACD8-B801588B887D}" srcOrd="7" destOrd="0" parTransId="{9FB27476-3248-499F-B534-61F9E94D2D53}" sibTransId="{316C1F67-3B30-46A2-A816-2D5ABE1B3042}"/>
    <dgm:cxn modelId="{EF68D9BA-14FA-4CDB-AEC5-A9CB945F5029}" srcId="{3B1FE99A-B00F-4235-B8D6-1F9E373E9F4D}" destId="{38614EDB-A7E8-4D5E-9FF6-580EDD3E8188}" srcOrd="16" destOrd="0" parTransId="{B21781F1-4A5C-48E1-91A1-26590A410821}" sibTransId="{5E69F297-B992-46CF-B10C-3C78691F7029}"/>
    <dgm:cxn modelId="{B9BC3CA2-4698-4442-9991-D8FEA5A9E1D2}" type="presOf" srcId="{8C152ADE-0F11-47D9-98A3-92C63B87634B}" destId="{BE102CE0-2159-409D-B095-8DA37D1CA9CE}" srcOrd="0" destOrd="2" presId="urn:microsoft.com/office/officeart/2005/8/layout/target3"/>
    <dgm:cxn modelId="{DA400232-5F60-46C8-9D20-311C6CE06053}" srcId="{3B1FE99A-B00F-4235-B8D6-1F9E373E9F4D}" destId="{86F7E744-C972-4902-950D-A382703D0C07}" srcOrd="12" destOrd="0" parTransId="{016E4FCE-13EA-4F48-875F-50F1F213A8CC}" sibTransId="{571DEB2F-E3E2-4B1E-B039-5EB461B55231}"/>
    <dgm:cxn modelId="{E4A5C97D-BF0A-4BC0-AB81-9638B4903C8B}" srcId="{3B1FE99A-B00F-4235-B8D6-1F9E373E9F4D}" destId="{9DF76AC5-708B-44D5-A107-D5A0AC585B3E}" srcOrd="1" destOrd="0" parTransId="{478E73E0-A6CD-41A5-8F20-1A97D3ECFEA0}" sibTransId="{3C1A5282-D2D0-4C74-B0A8-42BE0BAE9A3B}"/>
    <dgm:cxn modelId="{652008D9-0310-4393-B77B-4B4D95189B00}" type="presOf" srcId="{E342FD12-0C2D-47A5-BAB2-9CC90EE154A2}" destId="{BE102CE0-2159-409D-B095-8DA37D1CA9CE}" srcOrd="0" destOrd="11" presId="urn:microsoft.com/office/officeart/2005/8/layout/target3"/>
    <dgm:cxn modelId="{42D05DC3-4D2A-4A22-8D6E-0E6FD1E76355}" type="presOf" srcId="{38614EDB-A7E8-4D5E-9FF6-580EDD3E8188}" destId="{BE102CE0-2159-409D-B095-8DA37D1CA9CE}" srcOrd="0" destOrd="16" presId="urn:microsoft.com/office/officeart/2005/8/layout/target3"/>
    <dgm:cxn modelId="{F3428CC0-0DC8-4F00-AC52-114C0B2C5279}" type="presOf" srcId="{9DF76AC5-708B-44D5-A107-D5A0AC585B3E}" destId="{BE102CE0-2159-409D-B095-8DA37D1CA9CE}" srcOrd="0" destOrd="1" presId="urn:microsoft.com/office/officeart/2005/8/layout/target3"/>
    <dgm:cxn modelId="{29F34C91-C38E-49BF-8E5F-AD34FB7C0872}" srcId="{3B1FE99A-B00F-4235-B8D6-1F9E373E9F4D}" destId="{549180CA-D16C-469A-9468-98E853BEBEA5}" srcOrd="4" destOrd="0" parTransId="{7ADEAA17-8891-477D-9388-25B0EFDDA706}" sibTransId="{7A65E2CA-28F9-4EF7-AC6C-AF83245DDA6E}"/>
    <dgm:cxn modelId="{3E55DC1A-A7E4-4455-B975-8E782B925ECC}" type="presOf" srcId="{CD7A67C2-E37C-4344-83D6-7EC02A6ADDFD}" destId="{BE102CE0-2159-409D-B095-8DA37D1CA9CE}" srcOrd="0" destOrd="5" presId="urn:microsoft.com/office/officeart/2005/8/layout/target3"/>
    <dgm:cxn modelId="{9F224CB2-4292-4990-BEE6-7DBFB3BE6A32}" srcId="{3B1FE99A-B00F-4235-B8D6-1F9E373E9F4D}" destId="{7FFFA299-1B98-454F-AA87-97FE90638DB1}" srcOrd="8" destOrd="0" parTransId="{A632E3C6-86AF-48DE-8BB6-76322FF47837}" sibTransId="{6BAE4A87-E0B5-4B0A-B8C9-3768DED66333}"/>
    <dgm:cxn modelId="{EFBAECC9-7DF2-457C-8E4A-FB8916649848}" srcId="{3B1FE99A-B00F-4235-B8D6-1F9E373E9F4D}" destId="{47282A9E-A3D5-42E2-8208-05ABEC00B90A}" srcOrd="3" destOrd="0" parTransId="{4B504E3F-5352-4D54-A2D0-2C0313AA53E7}" sibTransId="{785B9AEE-AA26-465F-826C-DE17BE507D22}"/>
    <dgm:cxn modelId="{B0CC7E53-B1DB-4726-8395-4592C367B7F4}" type="presOf" srcId="{6BA67D8D-D899-40A9-9018-A6F63E9D9A05}" destId="{BE102CE0-2159-409D-B095-8DA37D1CA9CE}" srcOrd="0" destOrd="14" presId="urn:microsoft.com/office/officeart/2005/8/layout/target3"/>
    <dgm:cxn modelId="{5E0DCA10-7773-4FCD-8201-9427D09B2E3F}" type="presOf" srcId="{FF8869FE-F1A5-4D4C-838F-E97043AEF519}" destId="{BE102CE0-2159-409D-B095-8DA37D1CA9CE}" srcOrd="0" destOrd="13" presId="urn:microsoft.com/office/officeart/2005/8/layout/target3"/>
    <dgm:cxn modelId="{4FE78BF4-D9D7-479A-BB3D-BDA6EE8A8F54}" srcId="{3B1FE99A-B00F-4235-B8D6-1F9E373E9F4D}" destId="{6564BE95-193E-411D-A618-7DF19522AEC8}" srcOrd="15" destOrd="0" parTransId="{F39E22DA-C259-472B-9711-924FB3FF9477}" sibTransId="{7216451B-599D-4E53-9DFD-BBB6EE52FD8F}"/>
    <dgm:cxn modelId="{ED2B6A5D-050A-41F7-AE67-F7DDB8E4764F}" type="presOf" srcId="{12172C97-3164-46D0-ACD8-B801588B887D}" destId="{BE102CE0-2159-409D-B095-8DA37D1CA9CE}" srcOrd="0" destOrd="7" presId="urn:microsoft.com/office/officeart/2005/8/layout/target3"/>
    <dgm:cxn modelId="{6A5506DE-18D0-4868-9188-BA75BB0A6016}" srcId="{3B1FE99A-B00F-4235-B8D6-1F9E373E9F4D}" destId="{32AC5126-3678-4E40-AEDC-729659707209}" srcOrd="0" destOrd="0" parTransId="{26186C45-4DBD-4283-A7ED-B2B2A7D6BE57}" sibTransId="{F4FE1678-31CD-4692-90E1-76649F214F38}"/>
    <dgm:cxn modelId="{F5ECEB6D-562E-4194-A5B6-C43DA20D30A9}" srcId="{3B1FE99A-B00F-4235-B8D6-1F9E373E9F4D}" destId="{6833AAC7-BEF6-4504-A97D-17BED8BD7FCF}" srcOrd="6" destOrd="0" parTransId="{CB53C199-0C99-4140-B193-F47812E30551}" sibTransId="{FCC19B0D-6288-4BE0-875A-E3D80902DB87}"/>
    <dgm:cxn modelId="{96EF725D-8B00-464D-AFFC-A3ABE4E61FD2}" type="presOf" srcId="{80CE477B-378A-444B-ACAD-C15859F6CA13}" destId="{BE102CE0-2159-409D-B095-8DA37D1CA9CE}" srcOrd="0" destOrd="9" presId="urn:microsoft.com/office/officeart/2005/8/layout/target3"/>
    <dgm:cxn modelId="{86AD0183-C06E-49D5-B001-6C6DF8025D4E}" type="presParOf" srcId="{A377FD6D-DB6A-480B-8AD8-ACCAD7B2BF42}" destId="{9605F72F-E0B9-4437-A5BC-610089DF8E6E}" srcOrd="0" destOrd="0" presId="urn:microsoft.com/office/officeart/2005/8/layout/target3"/>
    <dgm:cxn modelId="{1502219B-9D6A-4173-8A2C-476407FDCD03}" type="presParOf" srcId="{A377FD6D-DB6A-480B-8AD8-ACCAD7B2BF42}" destId="{3CF6B8CF-5DF7-48A1-BA68-AA08A5CA1E70}" srcOrd="1" destOrd="0" presId="urn:microsoft.com/office/officeart/2005/8/layout/target3"/>
    <dgm:cxn modelId="{D9EFB5CE-E04F-452F-92F0-9DEBA549E0C4}" type="presParOf" srcId="{A377FD6D-DB6A-480B-8AD8-ACCAD7B2BF42}" destId="{461B9FAE-ADFF-4A40-A146-F05BD0EF1817}" srcOrd="2" destOrd="0" presId="urn:microsoft.com/office/officeart/2005/8/layout/target3"/>
    <dgm:cxn modelId="{0D8F5930-6D35-4866-BA0F-BB4C4C325165}" type="presParOf" srcId="{A377FD6D-DB6A-480B-8AD8-ACCAD7B2BF42}" destId="{7E2AB729-1397-4087-8D6A-F0FB27F44704}" srcOrd="3" destOrd="0" presId="urn:microsoft.com/office/officeart/2005/8/layout/target3"/>
    <dgm:cxn modelId="{6E1114CE-1407-4CA8-9107-8FBA7A96EA73}" type="presParOf" srcId="{A377FD6D-DB6A-480B-8AD8-ACCAD7B2BF42}" destId="{BE102CE0-2159-409D-B095-8DA37D1CA9CE}"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C11112-3334-43A3-8655-743110D1922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B1FE99A-B00F-4235-B8D6-1F9E373E9F4D}">
      <dgm:prSet custT="1"/>
      <dgm:spPr/>
      <dgm:t>
        <a:bodyPr/>
        <a:lstStyle/>
        <a:p>
          <a:pPr rtl="0"/>
          <a:r>
            <a:rPr lang="en-US" sz="1400" b="0" i="0" dirty="0">
              <a:solidFill>
                <a:srgbClr val="00B050"/>
              </a:solidFill>
              <a:latin typeface="Arial Black" panose="020B0A04020102020204" pitchFamily="34" charset="0"/>
            </a:rPr>
            <a:t>*</a:t>
          </a:r>
          <a:r>
            <a:rPr lang="en-US" sz="1400" b="0" i="0" dirty="0">
              <a:solidFill>
                <a:srgbClr val="FF0000"/>
              </a:solidFill>
              <a:latin typeface="Arial Black" panose="020B0A04020102020204" pitchFamily="34" charset="0"/>
            </a:rPr>
            <a:t>Investment Opportunities in</a:t>
          </a:r>
        </a:p>
        <a:p>
          <a:pPr rtl="0"/>
          <a:r>
            <a:rPr lang="en-US" sz="1400" b="0" i="0" dirty="0">
              <a:solidFill>
                <a:srgbClr val="FF0000"/>
              </a:solidFill>
              <a:latin typeface="Arial Black" panose="020B0A04020102020204" pitchFamily="34" charset="0"/>
            </a:rPr>
            <a:t>Tourism Sector:</a:t>
          </a:r>
          <a:endParaRPr lang="en-US" sz="1400" dirty="0">
            <a:solidFill>
              <a:srgbClr val="FF0000"/>
            </a:solidFill>
            <a:latin typeface="Arial Black" panose="020B0A04020102020204" pitchFamily="34" charset="0"/>
          </a:endParaRPr>
        </a:p>
      </dgm:t>
    </dgm:pt>
    <dgm:pt modelId="{8D9BC482-CDC9-4842-A43E-27BEFC0F777F}" type="parTrans" cxnId="{758B71E8-146B-4741-8CF3-A593A3758843}">
      <dgm:prSet/>
      <dgm:spPr/>
      <dgm:t>
        <a:bodyPr/>
        <a:lstStyle/>
        <a:p>
          <a:endParaRPr lang="en-US"/>
        </a:p>
      </dgm:t>
    </dgm:pt>
    <dgm:pt modelId="{1437D9B4-3A7A-437A-9325-C11736980812}" type="sibTrans" cxnId="{758B71E8-146B-4741-8CF3-A593A3758843}">
      <dgm:prSet/>
      <dgm:spPr/>
      <dgm:t>
        <a:bodyPr/>
        <a:lstStyle/>
        <a:p>
          <a:endParaRPr lang="en-US"/>
        </a:p>
      </dgm:t>
    </dgm:pt>
    <dgm:pt modelId="{12172C97-3164-46D0-ACD8-B801588B887D}">
      <dgm:prSet custT="1"/>
      <dgm:spPr/>
      <dgm:t>
        <a:bodyPr/>
        <a:lstStyle/>
        <a:p>
          <a:pPr rtl="0"/>
          <a:r>
            <a:rPr lang="en-US" sz="1600" dirty="0">
              <a:latin typeface="Arial Black" panose="020B0A04020102020204" pitchFamily="34" charset="0"/>
              <a:cs typeface="Arial" pitchFamily="34" charset="0"/>
            </a:rPr>
            <a:t>PPP in operation and management</a:t>
          </a:r>
          <a:endParaRPr lang="en-US" sz="1600" dirty="0">
            <a:solidFill>
              <a:srgbClr val="00B050"/>
            </a:solidFill>
            <a:latin typeface="Arial Black" panose="020B0A04020102020204" pitchFamily="34" charset="0"/>
          </a:endParaRPr>
        </a:p>
      </dgm:t>
    </dgm:pt>
    <dgm:pt modelId="{9FB27476-3248-499F-B534-61F9E94D2D53}" type="parTrans" cxnId="{A1CFE387-03A2-42A9-9DAD-D849DF3844EA}">
      <dgm:prSet/>
      <dgm:spPr/>
      <dgm:t>
        <a:bodyPr/>
        <a:lstStyle/>
        <a:p>
          <a:endParaRPr lang="en-US"/>
        </a:p>
      </dgm:t>
    </dgm:pt>
    <dgm:pt modelId="{316C1F67-3B30-46A2-A816-2D5ABE1B3042}" type="sibTrans" cxnId="{A1CFE387-03A2-42A9-9DAD-D849DF3844EA}">
      <dgm:prSet/>
      <dgm:spPr/>
      <dgm:t>
        <a:bodyPr/>
        <a:lstStyle/>
        <a:p>
          <a:endParaRPr lang="en-US"/>
        </a:p>
      </dgm:t>
    </dgm:pt>
    <dgm:pt modelId="{196FAAC4-15A9-4883-9B24-4D89F4754039}">
      <dgm:prSet custT="1"/>
      <dgm:spPr/>
      <dgm:t>
        <a:bodyPr/>
        <a:lstStyle/>
        <a:p>
          <a:r>
            <a:rPr lang="en-US" sz="1600" dirty="0">
              <a:latin typeface="Arial Black" panose="020B0A04020102020204" pitchFamily="34" charset="0"/>
              <a:cs typeface="Arial" pitchFamily="34" charset="0"/>
            </a:rPr>
            <a:t>Ecotourism development</a:t>
          </a:r>
        </a:p>
      </dgm:t>
    </dgm:pt>
    <dgm:pt modelId="{D750A423-BA77-4CAB-944F-C28748FD5398}" type="parTrans" cxnId="{498D3B51-E8C1-41F1-8223-4F0C7343C66E}">
      <dgm:prSet/>
      <dgm:spPr/>
      <dgm:t>
        <a:bodyPr/>
        <a:lstStyle/>
        <a:p>
          <a:endParaRPr lang="en-US"/>
        </a:p>
      </dgm:t>
    </dgm:pt>
    <dgm:pt modelId="{F46EF189-1318-451F-BD21-4D7DBE0BF17E}" type="sibTrans" cxnId="{498D3B51-E8C1-41F1-8223-4F0C7343C66E}">
      <dgm:prSet/>
      <dgm:spPr/>
      <dgm:t>
        <a:bodyPr/>
        <a:lstStyle/>
        <a:p>
          <a:endParaRPr lang="en-US"/>
        </a:p>
      </dgm:t>
    </dgm:pt>
    <dgm:pt modelId="{32EB55AD-229A-4D1F-BB23-9CB1F46CAA5A}">
      <dgm:prSet custT="1"/>
      <dgm:spPr/>
      <dgm:t>
        <a:bodyPr/>
        <a:lstStyle/>
        <a:p>
          <a:r>
            <a:rPr lang="en-US" sz="1600" dirty="0">
              <a:latin typeface="Arial Black" panose="020B0A04020102020204" pitchFamily="34" charset="0"/>
              <a:cs typeface="Arial" pitchFamily="34" charset="0"/>
            </a:rPr>
            <a:t>Infrastructure development in the Reserve and Park.</a:t>
          </a:r>
        </a:p>
      </dgm:t>
    </dgm:pt>
    <dgm:pt modelId="{9314EAA2-389C-43B6-BDE7-2173BD687C8A}" type="parTrans" cxnId="{8E0E1D9E-4F71-4739-A93E-288F57F99FDB}">
      <dgm:prSet/>
      <dgm:spPr/>
      <dgm:t>
        <a:bodyPr/>
        <a:lstStyle/>
        <a:p>
          <a:endParaRPr lang="en-US"/>
        </a:p>
      </dgm:t>
    </dgm:pt>
    <dgm:pt modelId="{A40BD81B-46C4-40A4-8509-30F53EFE55B6}" type="sibTrans" cxnId="{8E0E1D9E-4F71-4739-A93E-288F57F99FDB}">
      <dgm:prSet/>
      <dgm:spPr/>
      <dgm:t>
        <a:bodyPr/>
        <a:lstStyle/>
        <a:p>
          <a:endParaRPr lang="en-US"/>
        </a:p>
      </dgm:t>
    </dgm:pt>
    <dgm:pt modelId="{A377FD6D-DB6A-480B-8AD8-ACCAD7B2BF42}" type="pres">
      <dgm:prSet presAssocID="{A4C11112-3334-43A3-8655-743110D1922D}" presName="Name0" presStyleCnt="0">
        <dgm:presLayoutVars>
          <dgm:chMax val="7"/>
          <dgm:dir/>
          <dgm:animLvl val="lvl"/>
          <dgm:resizeHandles val="exact"/>
        </dgm:presLayoutVars>
      </dgm:prSet>
      <dgm:spPr/>
      <dgm:t>
        <a:bodyPr/>
        <a:lstStyle/>
        <a:p>
          <a:endParaRPr lang="en-US"/>
        </a:p>
      </dgm:t>
    </dgm:pt>
    <dgm:pt modelId="{9605F72F-E0B9-4437-A5BC-610089DF8E6E}" type="pres">
      <dgm:prSet presAssocID="{3B1FE99A-B00F-4235-B8D6-1F9E373E9F4D}" presName="circle1" presStyleLbl="node1" presStyleIdx="0" presStyleCnt="1"/>
      <dgm:spPr/>
    </dgm:pt>
    <dgm:pt modelId="{3CF6B8CF-5DF7-48A1-BA68-AA08A5CA1E70}" type="pres">
      <dgm:prSet presAssocID="{3B1FE99A-B00F-4235-B8D6-1F9E373E9F4D}" presName="space" presStyleCnt="0"/>
      <dgm:spPr/>
    </dgm:pt>
    <dgm:pt modelId="{461B9FAE-ADFF-4A40-A146-F05BD0EF1817}" type="pres">
      <dgm:prSet presAssocID="{3B1FE99A-B00F-4235-B8D6-1F9E373E9F4D}" presName="rect1" presStyleLbl="alignAcc1" presStyleIdx="0" presStyleCnt="1"/>
      <dgm:spPr/>
      <dgm:t>
        <a:bodyPr/>
        <a:lstStyle/>
        <a:p>
          <a:endParaRPr lang="en-US"/>
        </a:p>
      </dgm:t>
    </dgm:pt>
    <dgm:pt modelId="{7E2AB729-1397-4087-8D6A-F0FB27F44704}" type="pres">
      <dgm:prSet presAssocID="{3B1FE99A-B00F-4235-B8D6-1F9E373E9F4D}" presName="rect1ParTx" presStyleLbl="alignAcc1" presStyleIdx="0" presStyleCnt="1">
        <dgm:presLayoutVars>
          <dgm:chMax val="1"/>
          <dgm:bulletEnabled val="1"/>
        </dgm:presLayoutVars>
      </dgm:prSet>
      <dgm:spPr/>
      <dgm:t>
        <a:bodyPr/>
        <a:lstStyle/>
        <a:p>
          <a:endParaRPr lang="en-US"/>
        </a:p>
      </dgm:t>
    </dgm:pt>
    <dgm:pt modelId="{BE102CE0-2159-409D-B095-8DA37D1CA9CE}" type="pres">
      <dgm:prSet presAssocID="{3B1FE99A-B00F-4235-B8D6-1F9E373E9F4D}" presName="rect1ChTx" presStyleLbl="alignAcc1" presStyleIdx="0" presStyleCnt="1">
        <dgm:presLayoutVars>
          <dgm:bulletEnabled val="1"/>
        </dgm:presLayoutVars>
      </dgm:prSet>
      <dgm:spPr/>
      <dgm:t>
        <a:bodyPr/>
        <a:lstStyle/>
        <a:p>
          <a:endParaRPr lang="en-US"/>
        </a:p>
      </dgm:t>
    </dgm:pt>
  </dgm:ptLst>
  <dgm:cxnLst>
    <dgm:cxn modelId="{8FC322B1-59AE-4B6C-BCE1-B3FC4B10F1E6}" type="presOf" srcId="{32EB55AD-229A-4D1F-BB23-9CB1F46CAA5A}" destId="{BE102CE0-2159-409D-B095-8DA37D1CA9CE}" srcOrd="0" destOrd="2" presId="urn:microsoft.com/office/officeart/2005/8/layout/target3"/>
    <dgm:cxn modelId="{900B8CBD-5274-4576-B67B-BDDDE6540F8D}" type="presOf" srcId="{A4C11112-3334-43A3-8655-743110D1922D}" destId="{A377FD6D-DB6A-480B-8AD8-ACCAD7B2BF42}" srcOrd="0" destOrd="0" presId="urn:microsoft.com/office/officeart/2005/8/layout/target3"/>
    <dgm:cxn modelId="{ED2B6A5D-050A-41F7-AE67-F7DDB8E4764F}" type="presOf" srcId="{12172C97-3164-46D0-ACD8-B801588B887D}" destId="{BE102CE0-2159-409D-B095-8DA37D1CA9CE}" srcOrd="0" destOrd="0" presId="urn:microsoft.com/office/officeart/2005/8/layout/target3"/>
    <dgm:cxn modelId="{BEABC750-3F5F-4756-A722-EB3FB93808BA}" type="presOf" srcId="{196FAAC4-15A9-4883-9B24-4D89F4754039}" destId="{BE102CE0-2159-409D-B095-8DA37D1CA9CE}" srcOrd="0" destOrd="1" presId="urn:microsoft.com/office/officeart/2005/8/layout/target3"/>
    <dgm:cxn modelId="{8E0E1D9E-4F71-4739-A93E-288F57F99FDB}" srcId="{3B1FE99A-B00F-4235-B8D6-1F9E373E9F4D}" destId="{32EB55AD-229A-4D1F-BB23-9CB1F46CAA5A}" srcOrd="2" destOrd="0" parTransId="{9314EAA2-389C-43B6-BDE7-2173BD687C8A}" sibTransId="{A40BD81B-46C4-40A4-8509-30F53EFE55B6}"/>
    <dgm:cxn modelId="{758B71E8-146B-4741-8CF3-A593A3758843}" srcId="{A4C11112-3334-43A3-8655-743110D1922D}" destId="{3B1FE99A-B00F-4235-B8D6-1F9E373E9F4D}" srcOrd="0" destOrd="0" parTransId="{8D9BC482-CDC9-4842-A43E-27BEFC0F777F}" sibTransId="{1437D9B4-3A7A-437A-9325-C11736980812}"/>
    <dgm:cxn modelId="{6A17746A-A0CA-49E6-B930-AF5E4B4859BE}" type="presOf" srcId="{3B1FE99A-B00F-4235-B8D6-1F9E373E9F4D}" destId="{461B9FAE-ADFF-4A40-A146-F05BD0EF1817}" srcOrd="0" destOrd="0" presId="urn:microsoft.com/office/officeart/2005/8/layout/target3"/>
    <dgm:cxn modelId="{498D3B51-E8C1-41F1-8223-4F0C7343C66E}" srcId="{3B1FE99A-B00F-4235-B8D6-1F9E373E9F4D}" destId="{196FAAC4-15A9-4883-9B24-4D89F4754039}" srcOrd="1" destOrd="0" parTransId="{D750A423-BA77-4CAB-944F-C28748FD5398}" sibTransId="{F46EF189-1318-451F-BD21-4D7DBE0BF17E}"/>
    <dgm:cxn modelId="{A1CFE387-03A2-42A9-9DAD-D849DF3844EA}" srcId="{3B1FE99A-B00F-4235-B8D6-1F9E373E9F4D}" destId="{12172C97-3164-46D0-ACD8-B801588B887D}" srcOrd="0" destOrd="0" parTransId="{9FB27476-3248-499F-B534-61F9E94D2D53}" sibTransId="{316C1F67-3B30-46A2-A816-2D5ABE1B3042}"/>
    <dgm:cxn modelId="{05807A73-BF04-4ECF-A93C-8E8C3A233B5A}" type="presOf" srcId="{3B1FE99A-B00F-4235-B8D6-1F9E373E9F4D}" destId="{7E2AB729-1397-4087-8D6A-F0FB27F44704}" srcOrd="1" destOrd="0" presId="urn:microsoft.com/office/officeart/2005/8/layout/target3"/>
    <dgm:cxn modelId="{86AD0183-C06E-49D5-B001-6C6DF8025D4E}" type="presParOf" srcId="{A377FD6D-DB6A-480B-8AD8-ACCAD7B2BF42}" destId="{9605F72F-E0B9-4437-A5BC-610089DF8E6E}" srcOrd="0" destOrd="0" presId="urn:microsoft.com/office/officeart/2005/8/layout/target3"/>
    <dgm:cxn modelId="{1502219B-9D6A-4173-8A2C-476407FDCD03}" type="presParOf" srcId="{A377FD6D-DB6A-480B-8AD8-ACCAD7B2BF42}" destId="{3CF6B8CF-5DF7-48A1-BA68-AA08A5CA1E70}" srcOrd="1" destOrd="0" presId="urn:microsoft.com/office/officeart/2005/8/layout/target3"/>
    <dgm:cxn modelId="{D9EFB5CE-E04F-452F-92F0-9DEBA549E0C4}" type="presParOf" srcId="{A377FD6D-DB6A-480B-8AD8-ACCAD7B2BF42}" destId="{461B9FAE-ADFF-4A40-A146-F05BD0EF1817}" srcOrd="2" destOrd="0" presId="urn:microsoft.com/office/officeart/2005/8/layout/target3"/>
    <dgm:cxn modelId="{0D8F5930-6D35-4866-BA0F-BB4C4C325165}" type="presParOf" srcId="{A377FD6D-DB6A-480B-8AD8-ACCAD7B2BF42}" destId="{7E2AB729-1397-4087-8D6A-F0FB27F44704}" srcOrd="3" destOrd="0" presId="urn:microsoft.com/office/officeart/2005/8/layout/target3"/>
    <dgm:cxn modelId="{6E1114CE-1407-4CA8-9107-8FBA7A96EA73}" type="presParOf" srcId="{A377FD6D-DB6A-480B-8AD8-ACCAD7B2BF42}" destId="{BE102CE0-2159-409D-B095-8DA37D1CA9CE}"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B9ADE-6CCA-484F-9D00-BC371A0B65B8}">
      <dsp:nvSpPr>
        <dsp:cNvPr id="0" name=""/>
        <dsp:cNvSpPr/>
      </dsp:nvSpPr>
      <dsp:spPr>
        <a:xfrm rot="1175995">
          <a:off x="1578865" y="3162328"/>
          <a:ext cx="1938424" cy="43461"/>
        </a:xfrm>
        <a:custGeom>
          <a:avLst/>
          <a:gdLst/>
          <a:ahLst/>
          <a:cxnLst/>
          <a:rect l="0" t="0" r="0" b="0"/>
          <a:pathLst>
            <a:path>
              <a:moveTo>
                <a:pt x="0" y="21730"/>
              </a:moveTo>
              <a:lnTo>
                <a:pt x="1938424" y="217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1C5A7-48B8-421B-9904-735FA4432EAB}">
      <dsp:nvSpPr>
        <dsp:cNvPr id="0" name=""/>
        <dsp:cNvSpPr/>
      </dsp:nvSpPr>
      <dsp:spPr>
        <a:xfrm rot="21252367">
          <a:off x="1629446" y="2411714"/>
          <a:ext cx="2183689" cy="43461"/>
        </a:xfrm>
        <a:custGeom>
          <a:avLst/>
          <a:gdLst/>
          <a:ahLst/>
          <a:cxnLst/>
          <a:rect l="0" t="0" r="0" b="0"/>
          <a:pathLst>
            <a:path>
              <a:moveTo>
                <a:pt x="0" y="21730"/>
              </a:moveTo>
              <a:lnTo>
                <a:pt x="2183689" y="217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133FE-029D-4782-9854-736E1E5CA9AA}">
      <dsp:nvSpPr>
        <dsp:cNvPr id="0" name=""/>
        <dsp:cNvSpPr/>
      </dsp:nvSpPr>
      <dsp:spPr>
        <a:xfrm rot="19263660">
          <a:off x="1493281" y="1634146"/>
          <a:ext cx="1275898" cy="43461"/>
        </a:xfrm>
        <a:custGeom>
          <a:avLst/>
          <a:gdLst/>
          <a:ahLst/>
          <a:cxnLst/>
          <a:rect l="0" t="0" r="0" b="0"/>
          <a:pathLst>
            <a:path>
              <a:moveTo>
                <a:pt x="0" y="21730"/>
              </a:moveTo>
              <a:lnTo>
                <a:pt x="1275898" y="217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5EFA67-E1D8-4C7A-9DFC-E98CE570839F}">
      <dsp:nvSpPr>
        <dsp:cNvPr id="0" name=""/>
        <dsp:cNvSpPr/>
      </dsp:nvSpPr>
      <dsp:spPr>
        <a:xfrm>
          <a:off x="152401" y="1384043"/>
          <a:ext cx="3511711" cy="296117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3859C-CAB2-49B9-B845-351FA6C491B8}">
      <dsp:nvSpPr>
        <dsp:cNvPr id="0" name=""/>
        <dsp:cNvSpPr/>
      </dsp:nvSpPr>
      <dsp:spPr>
        <a:xfrm>
          <a:off x="955206" y="-213534"/>
          <a:ext cx="5104341" cy="1514910"/>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i="0" kern="1200" dirty="0">
              <a:solidFill>
                <a:schemeClr val="tx1"/>
              </a:solidFill>
              <a:latin typeface="Arial" panose="020B0604020202020204" pitchFamily="34" charset="0"/>
              <a:cs typeface="Arial" panose="020B0604020202020204" pitchFamily="34" charset="0"/>
            </a:rPr>
            <a:t>Bauchi State was created in 1976 and located in the North Eastern part of Nigeria. It is made up of 20 local government councils </a:t>
          </a:r>
          <a:endParaRPr lang="en-US" sz="1800" b="1" kern="1200" dirty="0">
            <a:solidFill>
              <a:schemeClr val="tx1"/>
            </a:solidFill>
            <a:latin typeface="Arial" panose="020B0604020202020204" pitchFamily="34" charset="0"/>
            <a:cs typeface="Arial" panose="020B0604020202020204" pitchFamily="34" charset="0"/>
          </a:endParaRPr>
        </a:p>
      </dsp:txBody>
      <dsp:txXfrm>
        <a:off x="1702719" y="8319"/>
        <a:ext cx="3609315" cy="1071204"/>
      </dsp:txXfrm>
    </dsp:sp>
    <dsp:sp modelId="{5C6BDF3F-F2DA-4597-9688-94EE389CF798}">
      <dsp:nvSpPr>
        <dsp:cNvPr id="0" name=""/>
        <dsp:cNvSpPr/>
      </dsp:nvSpPr>
      <dsp:spPr>
        <a:xfrm>
          <a:off x="3748333" y="1161576"/>
          <a:ext cx="4405066" cy="1888338"/>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i="0" kern="1200" dirty="0" smtClean="0">
              <a:solidFill>
                <a:schemeClr val="tx1"/>
              </a:solidFill>
              <a:latin typeface="Arial" panose="020B0604020202020204" pitchFamily="34" charset="0"/>
              <a:cs typeface="Arial" panose="020B0604020202020204" pitchFamily="34" charset="0"/>
            </a:rPr>
            <a:t>It </a:t>
          </a:r>
          <a:r>
            <a:rPr lang="en-GB" sz="1800" b="1" i="0" kern="1200" dirty="0">
              <a:solidFill>
                <a:schemeClr val="tx1"/>
              </a:solidFill>
              <a:latin typeface="Arial" panose="020B0604020202020204" pitchFamily="34" charset="0"/>
              <a:cs typeface="Arial" panose="020B0604020202020204" pitchFamily="34" charset="0"/>
            </a:rPr>
            <a:t>occupies a total of 49,259.01 square KM land area and this represents about 5.3% of Nigeria’s total land mass</a:t>
          </a:r>
          <a:endParaRPr lang="en-US" sz="1800" b="1" kern="1200" dirty="0">
            <a:solidFill>
              <a:schemeClr val="tx1"/>
            </a:solidFill>
            <a:latin typeface="Arial" panose="020B0604020202020204" pitchFamily="34" charset="0"/>
            <a:cs typeface="Arial" panose="020B0604020202020204" pitchFamily="34" charset="0"/>
          </a:endParaRPr>
        </a:p>
      </dsp:txBody>
      <dsp:txXfrm>
        <a:off x="4393440" y="1438117"/>
        <a:ext cx="3114852" cy="1335256"/>
      </dsp:txXfrm>
    </dsp:sp>
    <dsp:sp modelId="{50FE34F5-2A6F-44FB-A380-E62F3C52A7CE}">
      <dsp:nvSpPr>
        <dsp:cNvPr id="0" name=""/>
        <dsp:cNvSpPr/>
      </dsp:nvSpPr>
      <dsp:spPr>
        <a:xfrm>
          <a:off x="2895604" y="3060447"/>
          <a:ext cx="5246949" cy="2363065"/>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GB" sz="1800" b="1" i="0" kern="1200" dirty="0">
              <a:solidFill>
                <a:schemeClr val="tx1"/>
              </a:solidFill>
              <a:latin typeface="Arial" panose="020B0604020202020204" pitchFamily="34" charset="0"/>
              <a:cs typeface="Arial" panose="020B0604020202020204" pitchFamily="34" charset="0"/>
            </a:rPr>
            <a:t>The State has an estimated population of over 7.6 m with average growth rate of 3.3% annually. Strategically, the 20-65 years age bracket constitutes  41.2% of the population</a:t>
          </a:r>
          <a:r>
            <a:rPr lang="en-GB" sz="1800" b="0" i="0" kern="1200" dirty="0">
              <a:solidFill>
                <a:schemeClr val="tx1"/>
              </a:solidFill>
              <a:latin typeface="Arial" panose="020B0604020202020204" pitchFamily="34" charset="0"/>
              <a:cs typeface="Arial" panose="020B0604020202020204" pitchFamily="34" charset="0"/>
            </a:rPr>
            <a:t>. </a:t>
          </a:r>
          <a:r>
            <a:rPr lang="en-GB" sz="1800" b="1" i="0" kern="1200" dirty="0">
              <a:solidFill>
                <a:schemeClr val="tx1"/>
              </a:solidFill>
              <a:latin typeface="Arial" panose="020B0604020202020204" pitchFamily="34" charset="0"/>
              <a:cs typeface="Arial" panose="020B0604020202020204" pitchFamily="34" charset="0"/>
            </a:rPr>
            <a:t>The GDP stands at $4.7billion with a par capita income of $983</a:t>
          </a:r>
          <a:endParaRPr lang="en-US" sz="1800" b="1" kern="1200" dirty="0">
            <a:solidFill>
              <a:schemeClr val="tx1"/>
            </a:solidFill>
            <a:latin typeface="Arial" panose="020B0604020202020204" pitchFamily="34" charset="0"/>
            <a:cs typeface="Arial" panose="020B0604020202020204" pitchFamily="34" charset="0"/>
          </a:endParaRPr>
        </a:p>
      </dsp:txBody>
      <dsp:txXfrm>
        <a:off x="3664002" y="3406510"/>
        <a:ext cx="3710153" cy="167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2115-5B61-4C35-9DF3-3DC8B72B7A4E}">
      <dsp:nvSpPr>
        <dsp:cNvPr id="0" name=""/>
        <dsp:cNvSpPr/>
      </dsp:nvSpPr>
      <dsp:spPr>
        <a:xfrm>
          <a:off x="1896440" y="-240036"/>
          <a:ext cx="4061768" cy="2207842"/>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b="1" i="0" kern="1200" dirty="0">
              <a:solidFill>
                <a:schemeClr val="tx1"/>
              </a:solidFill>
              <a:latin typeface="Arial" panose="020B0604020202020204" pitchFamily="34" charset="0"/>
              <a:cs typeface="Arial" panose="020B0604020202020204" pitchFamily="34" charset="0"/>
            </a:rPr>
            <a:t>Bauchi State has 55 ethnic groups, each with fascinating cultures and traditions and speak varied languages with Hausa language as the commonest among them but English is an official dominant language</a:t>
          </a:r>
          <a:r>
            <a:rPr lang="en-GB" sz="1400" b="1" i="0" kern="1200" dirty="0">
              <a:solidFill>
                <a:schemeClr val="tx1"/>
              </a:solidFill>
            </a:rPr>
            <a:t>.</a:t>
          </a:r>
          <a:endParaRPr lang="en-US" sz="1400" b="1" kern="1200" dirty="0">
            <a:solidFill>
              <a:schemeClr val="tx1"/>
            </a:solidFill>
          </a:endParaRPr>
        </a:p>
      </dsp:txBody>
      <dsp:txXfrm>
        <a:off x="2491272" y="83295"/>
        <a:ext cx="2872104" cy="1561180"/>
      </dsp:txXfrm>
    </dsp:sp>
    <dsp:sp modelId="{711C134F-670E-4400-812F-3B1B6AF8AA0C}">
      <dsp:nvSpPr>
        <dsp:cNvPr id="0" name=""/>
        <dsp:cNvSpPr/>
      </dsp:nvSpPr>
      <dsp:spPr>
        <a:xfrm rot="1971469">
          <a:off x="5310868" y="1556400"/>
          <a:ext cx="282298" cy="584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317642" y="1650330"/>
        <a:ext cx="197609" cy="350712"/>
      </dsp:txXfrm>
    </dsp:sp>
    <dsp:sp modelId="{B715874F-E1AA-4EF5-9289-D4A48EE8F0E9}">
      <dsp:nvSpPr>
        <dsp:cNvPr id="0" name=""/>
        <dsp:cNvSpPr/>
      </dsp:nvSpPr>
      <dsp:spPr>
        <a:xfrm>
          <a:off x="5465583" y="1419951"/>
          <a:ext cx="2624852" cy="2570297"/>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i="0" kern="1200" dirty="0">
              <a:solidFill>
                <a:schemeClr val="tx1"/>
              </a:solidFill>
            </a:rPr>
            <a:t>Topographically, the western side of the state is dominated by hill ranges of the Jos Plateau depicting characteristic extensive plateau surface and volcanic extrusions.</a:t>
          </a:r>
          <a:endParaRPr lang="en-US" sz="1400" b="1" kern="1200" dirty="0">
            <a:solidFill>
              <a:schemeClr val="tx1"/>
            </a:solidFill>
          </a:endParaRPr>
        </a:p>
      </dsp:txBody>
      <dsp:txXfrm>
        <a:off x="5849984" y="1796362"/>
        <a:ext cx="1856050" cy="1817475"/>
      </dsp:txXfrm>
    </dsp:sp>
    <dsp:sp modelId="{9E1403B7-C506-4F24-BC40-FC256A8AB20F}">
      <dsp:nvSpPr>
        <dsp:cNvPr id="0" name=""/>
        <dsp:cNvSpPr/>
      </dsp:nvSpPr>
      <dsp:spPr>
        <a:xfrm rot="8690070">
          <a:off x="5478632" y="3262224"/>
          <a:ext cx="187514" cy="584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529753" y="3362929"/>
        <a:ext cx="131260" cy="350712"/>
      </dsp:txXfrm>
    </dsp:sp>
    <dsp:sp modelId="{8DBC6CD7-2F2F-42A9-99E3-40E612124AFB}">
      <dsp:nvSpPr>
        <dsp:cNvPr id="0" name=""/>
        <dsp:cNvSpPr/>
      </dsp:nvSpPr>
      <dsp:spPr>
        <a:xfrm>
          <a:off x="2116764" y="3430599"/>
          <a:ext cx="4112375" cy="2219636"/>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i="0" kern="1200" dirty="0">
              <a:solidFill>
                <a:schemeClr val="tx1"/>
              </a:solidFill>
            </a:rPr>
            <a:t>River </a:t>
          </a:r>
          <a:r>
            <a:rPr lang="en-US" sz="1400" b="1" i="0" kern="1200" dirty="0" err="1">
              <a:solidFill>
                <a:schemeClr val="tx1"/>
              </a:solidFill>
            </a:rPr>
            <a:t>Gongola</a:t>
          </a:r>
          <a:r>
            <a:rPr lang="en-US" sz="1400" b="1" i="0" kern="1200" dirty="0">
              <a:solidFill>
                <a:schemeClr val="tx1"/>
              </a:solidFill>
            </a:rPr>
            <a:t> is the dominant river which originates from Jos and traverses five local governments with numerous tributaries.</a:t>
          </a:r>
          <a:endParaRPr lang="en-US" sz="1400" b="1" kern="1200" dirty="0">
            <a:solidFill>
              <a:schemeClr val="tx1"/>
            </a:solidFill>
          </a:endParaRPr>
        </a:p>
      </dsp:txBody>
      <dsp:txXfrm>
        <a:off x="2719007" y="3755657"/>
        <a:ext cx="2907889" cy="1569520"/>
      </dsp:txXfrm>
    </dsp:sp>
    <dsp:sp modelId="{A92CC3D8-3F37-45E7-AB60-088A532F9118}">
      <dsp:nvSpPr>
        <dsp:cNvPr id="0" name=""/>
        <dsp:cNvSpPr/>
      </dsp:nvSpPr>
      <dsp:spPr>
        <a:xfrm rot="12523951">
          <a:off x="2531683" y="3390196"/>
          <a:ext cx="152558" cy="584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574632" y="3518101"/>
        <a:ext cx="106791" cy="350712"/>
      </dsp:txXfrm>
    </dsp:sp>
    <dsp:sp modelId="{0D84E6B2-4F04-4383-BF5C-4F79132B15E8}">
      <dsp:nvSpPr>
        <dsp:cNvPr id="0" name=""/>
        <dsp:cNvSpPr/>
      </dsp:nvSpPr>
      <dsp:spPr>
        <a:xfrm>
          <a:off x="0" y="1600207"/>
          <a:ext cx="2628472" cy="2745999"/>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b="1" i="0" kern="1200" dirty="0">
              <a:solidFill>
                <a:schemeClr val="tx1"/>
              </a:solidFill>
              <a:latin typeface="Arial" panose="020B0604020202020204" pitchFamily="34" charset="0"/>
              <a:cs typeface="Arial" panose="020B0604020202020204" pitchFamily="34" charset="0"/>
            </a:rPr>
            <a:t>The State is located between latitudes 9031 and 12031 North of Equator. While on the East of Greenwich Meridian , the State lies between longitudes 8051 and 110</a:t>
          </a:r>
          <a:endParaRPr lang="en-US" sz="1400" kern="1200" dirty="0">
            <a:solidFill>
              <a:schemeClr val="tx1"/>
            </a:solidFill>
          </a:endParaRPr>
        </a:p>
      </dsp:txBody>
      <dsp:txXfrm>
        <a:off x="384931" y="2002349"/>
        <a:ext cx="1858610" cy="1941715"/>
      </dsp:txXfrm>
    </dsp:sp>
    <dsp:sp modelId="{9E303A92-DE7C-4807-B8E0-A42CB2E12B9C}">
      <dsp:nvSpPr>
        <dsp:cNvPr id="0" name=""/>
        <dsp:cNvSpPr/>
      </dsp:nvSpPr>
      <dsp:spPr>
        <a:xfrm rot="19265342">
          <a:off x="2417576" y="1669694"/>
          <a:ext cx="298855" cy="5845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427522" y="1814755"/>
        <a:ext cx="209199" cy="35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DC491-3F53-4C20-A62B-C4C904A69DF0}">
      <dsp:nvSpPr>
        <dsp:cNvPr id="0" name=""/>
        <dsp:cNvSpPr/>
      </dsp:nvSpPr>
      <dsp:spPr>
        <a:xfrm>
          <a:off x="0" y="70559"/>
          <a:ext cx="3151582" cy="4493195"/>
        </a:xfrm>
        <a:prstGeom prst="roundRect">
          <a:avLst>
            <a:gd name="adj" fmla="val 10000"/>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a:solidFill>
                <a:schemeClr val="tx1"/>
              </a:solidFill>
              <a:latin typeface="Arial Black" panose="020B0A04020102020204" pitchFamily="34" charset="0"/>
            </a:rPr>
            <a:t>Security in Bauchi State is very good. Compared to the rest of north eastern region of Nigeria, the State has never been at the center of any form of insurgency and has, however, provided sanctuary to over a million peace-seeking people.</a:t>
          </a:r>
        </a:p>
        <a:p>
          <a:pPr lvl="0" algn="ctr" defTabSz="711200" rtl="0">
            <a:lnSpc>
              <a:spcPct val="90000"/>
            </a:lnSpc>
            <a:spcBef>
              <a:spcPct val="0"/>
            </a:spcBef>
            <a:spcAft>
              <a:spcPct val="35000"/>
            </a:spcAft>
          </a:pPr>
          <a:r>
            <a:rPr lang="en-US" sz="1600" b="0" i="0" kern="1200" dirty="0">
              <a:solidFill>
                <a:schemeClr val="tx1"/>
              </a:solidFill>
              <a:latin typeface="Arial Black" panose="020B0A04020102020204" pitchFamily="34" charset="0"/>
            </a:rPr>
            <a:t>The State Government evolved strategies and initiatives to stem any form of security threat </a:t>
          </a:r>
          <a:endParaRPr lang="en-US" sz="1600" kern="1200" dirty="0">
            <a:solidFill>
              <a:schemeClr val="tx1"/>
            </a:solidFill>
            <a:latin typeface="Arial Black" panose="020B0A04020102020204" pitchFamily="34" charset="0"/>
          </a:endParaRPr>
        </a:p>
      </dsp:txBody>
      <dsp:txXfrm>
        <a:off x="92307" y="162866"/>
        <a:ext cx="2966968" cy="4308581"/>
      </dsp:txXfrm>
    </dsp:sp>
    <dsp:sp modelId="{EB9E0CFC-FFEA-4FFA-A879-259B7AFD6693}">
      <dsp:nvSpPr>
        <dsp:cNvPr id="0" name=""/>
        <dsp:cNvSpPr/>
      </dsp:nvSpPr>
      <dsp:spPr>
        <a:xfrm rot="21587213">
          <a:off x="3329920" y="1998810"/>
          <a:ext cx="378081" cy="6222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329920" y="2123468"/>
        <a:ext cx="264657" cy="373343"/>
      </dsp:txXfrm>
    </dsp:sp>
    <dsp:sp modelId="{D9D70DB3-94F2-4EA2-BF9F-22E1B5287B2E}">
      <dsp:nvSpPr>
        <dsp:cNvPr id="0" name=""/>
        <dsp:cNvSpPr/>
      </dsp:nvSpPr>
      <dsp:spPr>
        <a:xfrm>
          <a:off x="3864939" y="30506"/>
          <a:ext cx="4065293" cy="4541150"/>
        </a:xfrm>
        <a:prstGeom prst="roundRect">
          <a:avLst>
            <a:gd name="adj" fmla="val 10000"/>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i="0" kern="1200" dirty="0">
              <a:solidFill>
                <a:schemeClr val="accent5"/>
              </a:solidFill>
              <a:latin typeface="Arial Black" panose="020B0A04020102020204" pitchFamily="34" charset="0"/>
            </a:rPr>
            <a:t>These measures are: </a:t>
          </a:r>
        </a:p>
        <a:p>
          <a:pPr lvl="0" algn="ctr" defTabSz="666750" rtl="0">
            <a:lnSpc>
              <a:spcPct val="90000"/>
            </a:lnSpc>
            <a:spcBef>
              <a:spcPct val="0"/>
            </a:spcBef>
            <a:spcAft>
              <a:spcPct val="35000"/>
            </a:spcAft>
          </a:pPr>
          <a:r>
            <a:rPr lang="en-US" sz="1500" b="0" i="0" kern="1200" dirty="0">
              <a:solidFill>
                <a:schemeClr val="accent5"/>
              </a:solidFill>
              <a:latin typeface="Arial Black" panose="020B0A04020102020204" pitchFamily="34" charset="0"/>
            </a:rPr>
            <a:t>1. Effective intelligence gathering on security from every nooks and crannies </a:t>
          </a:r>
          <a:r>
            <a:rPr lang="en-US" sz="1500" b="0" i="0" kern="1200" dirty="0" smtClean="0">
              <a:solidFill>
                <a:schemeClr val="accent5"/>
              </a:solidFill>
              <a:latin typeface="Arial Black" panose="020B0A04020102020204" pitchFamily="34" charset="0"/>
            </a:rPr>
            <a:t>of </a:t>
          </a:r>
          <a:r>
            <a:rPr lang="en-US" sz="1500" b="0" i="0" kern="1200" dirty="0">
              <a:solidFill>
                <a:schemeClr val="accent5"/>
              </a:solidFill>
              <a:latin typeface="Arial Black" panose="020B0A04020102020204" pitchFamily="34" charset="0"/>
            </a:rPr>
            <a:t>the State.</a:t>
          </a:r>
        </a:p>
        <a:p>
          <a:pPr lvl="0" algn="ctr" defTabSz="666750" rtl="0">
            <a:lnSpc>
              <a:spcPct val="90000"/>
            </a:lnSpc>
            <a:spcBef>
              <a:spcPct val="0"/>
            </a:spcBef>
            <a:spcAft>
              <a:spcPct val="35000"/>
            </a:spcAft>
          </a:pPr>
          <a:r>
            <a:rPr lang="en-US" sz="1500" b="0" i="0" kern="1200" dirty="0">
              <a:solidFill>
                <a:schemeClr val="accent5"/>
              </a:solidFill>
              <a:latin typeface="Arial Black" panose="020B0A04020102020204" pitchFamily="34" charset="0"/>
            </a:rPr>
            <a:t>2. Effective Community Policing across the State. </a:t>
          </a:r>
        </a:p>
        <a:p>
          <a:pPr lvl="0" algn="ctr" defTabSz="666750" rtl="0">
            <a:lnSpc>
              <a:spcPct val="90000"/>
            </a:lnSpc>
            <a:spcBef>
              <a:spcPct val="0"/>
            </a:spcBef>
            <a:spcAft>
              <a:spcPct val="35000"/>
            </a:spcAft>
          </a:pPr>
          <a:r>
            <a:rPr lang="en-US" sz="1500" b="0" i="0" kern="1200" dirty="0">
              <a:solidFill>
                <a:schemeClr val="accent5"/>
              </a:solidFill>
              <a:latin typeface="Arial Black" panose="020B0A04020102020204" pitchFamily="34" charset="0"/>
            </a:rPr>
            <a:t>3. Engagement of private security organizations to guard, monitor, gather information and report on any security threat in the State.</a:t>
          </a:r>
        </a:p>
        <a:p>
          <a:pPr lvl="0" algn="ctr" defTabSz="666750" rtl="0">
            <a:lnSpc>
              <a:spcPct val="90000"/>
            </a:lnSpc>
            <a:spcBef>
              <a:spcPct val="0"/>
            </a:spcBef>
            <a:spcAft>
              <a:spcPct val="35000"/>
            </a:spcAft>
          </a:pPr>
          <a:r>
            <a:rPr lang="en-US" sz="1500" b="0" i="0" kern="1200" dirty="0">
              <a:solidFill>
                <a:schemeClr val="accent5"/>
              </a:solidFill>
              <a:latin typeface="Arial Black" panose="020B0A04020102020204" pitchFamily="34" charset="0"/>
            </a:rPr>
            <a:t>4. Restructuring and registration of all faith-based organizations in the State.  </a:t>
          </a:r>
          <a:endParaRPr lang="en-US" sz="1500" kern="1200" dirty="0">
            <a:solidFill>
              <a:schemeClr val="accent5"/>
            </a:solidFill>
            <a:latin typeface="Arial Black" panose="020B0A04020102020204" pitchFamily="34" charset="0"/>
          </a:endParaRPr>
        </a:p>
      </dsp:txBody>
      <dsp:txXfrm>
        <a:off x="3984007" y="149574"/>
        <a:ext cx="3827157" cy="4303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130AD-5FF5-4981-8B9C-2611D442F8BF}">
      <dsp:nvSpPr>
        <dsp:cNvPr id="0" name=""/>
        <dsp:cNvSpPr/>
      </dsp:nvSpPr>
      <dsp:spPr>
        <a:xfrm rot="10800000">
          <a:off x="2057398" y="101873"/>
          <a:ext cx="5472684" cy="2756916"/>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5723" tIns="76200" rIns="142240" bIns="76200" numCol="1" spcCol="1270" anchor="ctr" anchorCtr="0">
          <a:noAutofit/>
        </a:bodyPr>
        <a:lstStyle/>
        <a:p>
          <a:pPr lvl="0" algn="l" defTabSz="889000" rtl="0">
            <a:lnSpc>
              <a:spcPct val="90000"/>
            </a:lnSpc>
            <a:spcBef>
              <a:spcPct val="0"/>
            </a:spcBef>
            <a:spcAft>
              <a:spcPct val="35000"/>
            </a:spcAft>
          </a:pPr>
          <a:r>
            <a:rPr lang="en-GB" sz="2000" b="0" i="0" kern="1200" dirty="0">
              <a:latin typeface="Arial Black" panose="020B0A04020102020204" pitchFamily="34" charset="0"/>
            </a:rPr>
            <a:t>Agriculture</a:t>
          </a:r>
        </a:p>
        <a:p>
          <a:pPr lvl="0" algn="l" defTabSz="889000" rtl="0">
            <a:lnSpc>
              <a:spcPct val="90000"/>
            </a:lnSpc>
            <a:spcBef>
              <a:spcPct val="0"/>
            </a:spcBef>
            <a:spcAft>
              <a:spcPct val="35000"/>
            </a:spcAft>
          </a:pPr>
          <a:r>
            <a:rPr lang="en-GB" sz="2000" b="0" i="0" kern="1200" dirty="0">
              <a:latin typeface="Arial Black" panose="020B0A04020102020204" pitchFamily="34" charset="0"/>
            </a:rPr>
            <a:t>Solid Minerals</a:t>
          </a:r>
        </a:p>
        <a:p>
          <a:pPr lvl="0" algn="l" defTabSz="889000" rtl="0">
            <a:lnSpc>
              <a:spcPct val="90000"/>
            </a:lnSpc>
            <a:spcBef>
              <a:spcPct val="0"/>
            </a:spcBef>
            <a:spcAft>
              <a:spcPct val="35000"/>
            </a:spcAft>
          </a:pPr>
          <a:r>
            <a:rPr lang="en-GB" sz="2000" b="0" i="0" kern="1200" dirty="0">
              <a:latin typeface="Arial Black" panose="020B0A04020102020204" pitchFamily="34" charset="0"/>
            </a:rPr>
            <a:t>Brownfield Investments</a:t>
          </a:r>
        </a:p>
        <a:p>
          <a:pPr lvl="0" algn="l" defTabSz="889000" rtl="0">
            <a:lnSpc>
              <a:spcPct val="90000"/>
            </a:lnSpc>
            <a:spcBef>
              <a:spcPct val="0"/>
            </a:spcBef>
            <a:spcAft>
              <a:spcPct val="35000"/>
            </a:spcAft>
          </a:pPr>
          <a:r>
            <a:rPr lang="en-GB" sz="2000" b="0" i="0" kern="1200" dirty="0">
              <a:latin typeface="Arial Black" panose="020B0A04020102020204" pitchFamily="34" charset="0"/>
            </a:rPr>
            <a:t>Tourism</a:t>
          </a:r>
          <a:endParaRPr lang="en-US" sz="2000" kern="1200" dirty="0">
            <a:latin typeface="Arial Black" panose="020B0A04020102020204" pitchFamily="34" charset="0"/>
          </a:endParaRPr>
        </a:p>
      </dsp:txBody>
      <dsp:txXfrm rot="10800000">
        <a:off x="2746627" y="101873"/>
        <a:ext cx="4783455" cy="2756916"/>
      </dsp:txXfrm>
    </dsp:sp>
    <dsp:sp modelId="{FA991C0B-1ED5-4D6E-B0D2-2CB1E81FDC03}">
      <dsp:nvSpPr>
        <dsp:cNvPr id="0" name=""/>
        <dsp:cNvSpPr/>
      </dsp:nvSpPr>
      <dsp:spPr>
        <a:xfrm>
          <a:off x="689228" y="69341"/>
          <a:ext cx="2756916" cy="2756916"/>
        </a:xfrm>
        <a:prstGeom prst="ellipse">
          <a:avLst/>
        </a:prstGeom>
        <a:solidFill>
          <a:schemeClr val="accent1">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5F72F-E0B9-4437-A5BC-610089DF8E6E}">
      <dsp:nvSpPr>
        <dsp:cNvPr id="0" name=""/>
        <dsp:cNvSpPr/>
      </dsp:nvSpPr>
      <dsp:spPr>
        <a:xfrm>
          <a:off x="0" y="-136467"/>
          <a:ext cx="5394960" cy="539496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B9FAE-ADFF-4A40-A146-F05BD0EF1817}">
      <dsp:nvSpPr>
        <dsp:cNvPr id="0" name=""/>
        <dsp:cNvSpPr/>
      </dsp:nvSpPr>
      <dsp:spPr>
        <a:xfrm>
          <a:off x="2667016" y="-266702"/>
          <a:ext cx="6294119" cy="601980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100000"/>
            </a:lnSpc>
            <a:spcBef>
              <a:spcPct val="0"/>
            </a:spcBef>
            <a:spcAft>
              <a:spcPct val="35000"/>
            </a:spcAft>
          </a:pPr>
          <a:r>
            <a:rPr lang="en-US" sz="1800" b="0" i="0" kern="1200" dirty="0">
              <a:solidFill>
                <a:srgbClr val="FF0000"/>
              </a:solidFill>
              <a:latin typeface="Arial Black" panose="020B0A04020102020204" pitchFamily="34" charset="0"/>
            </a:rPr>
            <a:t>Investment Opportunities in</a:t>
          </a:r>
        </a:p>
        <a:p>
          <a:pPr lvl="0" algn="just" defTabSz="800100" rtl="0">
            <a:lnSpc>
              <a:spcPct val="100000"/>
            </a:lnSpc>
            <a:spcBef>
              <a:spcPct val="0"/>
            </a:spcBef>
            <a:spcAft>
              <a:spcPct val="35000"/>
            </a:spcAft>
          </a:pPr>
          <a:r>
            <a:rPr lang="en-US" sz="1800" b="0" i="0" kern="1200" dirty="0">
              <a:solidFill>
                <a:srgbClr val="FF0000"/>
              </a:solidFill>
              <a:latin typeface="Arial Black" panose="020B0A04020102020204" pitchFamily="34" charset="0"/>
            </a:rPr>
            <a:t>Agricultural Sector</a:t>
          </a:r>
          <a:endParaRPr lang="en-US" sz="1800" kern="1200" dirty="0">
            <a:solidFill>
              <a:srgbClr val="FF0000"/>
            </a:solidFill>
            <a:latin typeface="Arial Black" panose="020B0A04020102020204" pitchFamily="34" charset="0"/>
          </a:endParaRPr>
        </a:p>
      </dsp:txBody>
      <dsp:txXfrm>
        <a:off x="2667016" y="-266702"/>
        <a:ext cx="3147059" cy="6019804"/>
      </dsp:txXfrm>
    </dsp:sp>
    <dsp:sp modelId="{BE102CE0-2159-409D-B095-8DA37D1CA9CE}">
      <dsp:nvSpPr>
        <dsp:cNvPr id="0" name=""/>
        <dsp:cNvSpPr/>
      </dsp:nvSpPr>
      <dsp:spPr>
        <a:xfrm>
          <a:off x="5844540" y="45719"/>
          <a:ext cx="3147059" cy="53949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endParaRPr lang="en-US" sz="1400" kern="1200" dirty="0">
            <a:solidFill>
              <a:srgbClr val="FF000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endParaRPr lang="en-US" sz="1400" kern="1200" dirty="0">
            <a:solidFill>
              <a:srgbClr val="FF000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kern="1200" dirty="0">
              <a:solidFill>
                <a:srgbClr val="FF0000"/>
              </a:solidFill>
              <a:latin typeface="Arial Black" panose="020B0A04020102020204" pitchFamily="34" charset="0"/>
            </a:rPr>
            <a:t>Development of Priority Value Chains (</a:t>
          </a:r>
          <a:r>
            <a:rPr lang="en-US" sz="1400" b="0" i="0" kern="1200" dirty="0">
              <a:solidFill>
                <a:srgbClr val="FF0000"/>
              </a:solidFill>
              <a:latin typeface="Arial Black" panose="020B0A04020102020204" pitchFamily="34" charset="0"/>
            </a:rPr>
            <a:t>Agro-Food Processing</a:t>
          </a:r>
          <a:r>
            <a:rPr lang="en-US" sz="1400" kern="1200" dirty="0">
              <a:solidFill>
                <a:srgbClr val="FF0000"/>
              </a:solidFill>
              <a:latin typeface="Arial Black" panose="020B0A04020102020204" pitchFamily="34" charset="0"/>
            </a:rPr>
            <a:t>)-</a:t>
          </a:r>
        </a:p>
        <a:p>
          <a:pPr marL="114300" lvl="1" indent="-114300" algn="l" defTabSz="622300" rtl="0">
            <a:lnSpc>
              <a:spcPct val="90000"/>
            </a:lnSpc>
            <a:spcBef>
              <a:spcPct val="0"/>
            </a:spcBef>
            <a:spcAft>
              <a:spcPct val="15000"/>
            </a:spcAft>
            <a:buChar char="••"/>
          </a:pPr>
          <a:r>
            <a:rPr lang="en-US" sz="1400" kern="1200" dirty="0">
              <a:solidFill>
                <a:schemeClr val="accent3"/>
              </a:solidFill>
              <a:latin typeface="Arial Black" panose="020B0A04020102020204" pitchFamily="34" charset="0"/>
            </a:rPr>
            <a:t>Cereal and Legume:</a:t>
          </a:r>
          <a:r>
            <a:rPr lang="en-US" sz="1400" kern="1200" dirty="0">
              <a:solidFill>
                <a:srgbClr val="00B050"/>
              </a:solidFill>
              <a:latin typeface="Arial Black" panose="020B0A04020102020204" pitchFamily="34" charset="0"/>
            </a:rPr>
            <a:t> Maize, Rice, Millet and Groundnuts</a:t>
          </a:r>
        </a:p>
        <a:p>
          <a:pPr marL="114300" lvl="1" indent="-114300" algn="l" defTabSz="622300" rtl="0">
            <a:lnSpc>
              <a:spcPct val="90000"/>
            </a:lnSpc>
            <a:spcBef>
              <a:spcPct val="0"/>
            </a:spcBef>
            <a:spcAft>
              <a:spcPct val="15000"/>
            </a:spcAft>
            <a:buChar char="••"/>
          </a:pPr>
          <a:r>
            <a:rPr lang="en-US" sz="1400" kern="1200" dirty="0">
              <a:solidFill>
                <a:schemeClr val="accent3"/>
              </a:solidFill>
              <a:latin typeface="Arial Black" panose="020B0A04020102020204" pitchFamily="34" charset="0"/>
            </a:rPr>
            <a:t>Oil Seeds:</a:t>
          </a:r>
          <a:r>
            <a:rPr lang="en-US" sz="1400" kern="1200" dirty="0">
              <a:solidFill>
                <a:srgbClr val="00B050"/>
              </a:solidFill>
              <a:latin typeface="Arial Black" panose="020B0A04020102020204" pitchFamily="34" charset="0"/>
            </a:rPr>
            <a:t> Sesame </a:t>
          </a:r>
        </a:p>
        <a:p>
          <a:pPr marL="114300" lvl="1" indent="-114300" algn="l" defTabSz="622300" rtl="0">
            <a:lnSpc>
              <a:spcPct val="90000"/>
            </a:lnSpc>
            <a:spcBef>
              <a:spcPct val="0"/>
            </a:spcBef>
            <a:spcAft>
              <a:spcPct val="15000"/>
            </a:spcAft>
            <a:buChar char="••"/>
          </a:pPr>
          <a:r>
            <a:rPr lang="en-US" sz="1400" kern="1200" dirty="0">
              <a:solidFill>
                <a:schemeClr val="accent3"/>
              </a:solidFill>
              <a:latin typeface="Arial Black" panose="020B0A04020102020204" pitchFamily="34" charset="0"/>
            </a:rPr>
            <a:t>Agro-Forestry:</a:t>
          </a:r>
          <a:r>
            <a:rPr lang="en-US" sz="1400" kern="1200" dirty="0">
              <a:solidFill>
                <a:srgbClr val="00B050"/>
              </a:solidFill>
              <a:latin typeface="Arial Black" panose="020B0A04020102020204" pitchFamily="34" charset="0"/>
            </a:rPr>
            <a:t> Gum  Arabic, Jatropha, Tamarind, Mango and Date Palm</a:t>
          </a:r>
        </a:p>
        <a:p>
          <a:pPr marL="114300" lvl="1" indent="-114300" algn="l" defTabSz="622300" rtl="0">
            <a:lnSpc>
              <a:spcPct val="90000"/>
            </a:lnSpc>
            <a:spcBef>
              <a:spcPct val="0"/>
            </a:spcBef>
            <a:spcAft>
              <a:spcPct val="15000"/>
            </a:spcAft>
            <a:buChar char="••"/>
          </a:pPr>
          <a:r>
            <a:rPr lang="en-US" sz="1400" kern="1200" dirty="0">
              <a:solidFill>
                <a:schemeClr val="accent3"/>
              </a:solidFill>
              <a:latin typeface="Arial Black" panose="020B0A04020102020204" pitchFamily="34" charset="0"/>
            </a:rPr>
            <a:t>Livestock:</a:t>
          </a:r>
          <a:r>
            <a:rPr lang="en-US" sz="1400" kern="1200" dirty="0">
              <a:solidFill>
                <a:srgbClr val="00B050"/>
              </a:solidFill>
              <a:latin typeface="Arial Black" panose="020B0A04020102020204" pitchFamily="34" charset="0"/>
            </a:rPr>
            <a:t> Sheep, Goat and Cattle (</a:t>
          </a:r>
          <a:r>
            <a:rPr lang="en-US" sz="1400" b="0" i="0" kern="1200" dirty="0">
              <a:solidFill>
                <a:srgbClr val="00B050"/>
              </a:solidFill>
              <a:latin typeface="Arial Black" panose="020B0A04020102020204" pitchFamily="34" charset="0"/>
            </a:rPr>
            <a:t>Meat processing)</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FF0000"/>
              </a:solidFill>
              <a:latin typeface="Arial Black" panose="020B0A04020102020204" pitchFamily="34" charset="0"/>
            </a:rPr>
            <a:t>Large Scale Commercial Agricultural Production-</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00B050"/>
              </a:solidFill>
              <a:latin typeface="Arial Black" panose="020B0A04020102020204" pitchFamily="34" charset="0"/>
            </a:rPr>
            <a:t>Rice production</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00B050"/>
              </a:solidFill>
              <a:latin typeface="Arial Black" panose="020B0A04020102020204" pitchFamily="34" charset="0"/>
            </a:rPr>
            <a:t>Soya bean</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00B050"/>
              </a:solidFill>
              <a:latin typeface="Arial Black" panose="020B0A04020102020204" pitchFamily="34" charset="0"/>
            </a:rPr>
            <a:t>Sesame seeds</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00B050"/>
              </a:solidFill>
              <a:latin typeface="Arial Black" panose="020B0A04020102020204" pitchFamily="34" charset="0"/>
            </a:rPr>
            <a:t>Livestock</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b="0" i="0" kern="1200" dirty="0">
              <a:solidFill>
                <a:srgbClr val="00B050"/>
              </a:solidFill>
              <a:latin typeface="Arial Black" panose="020B0A04020102020204" pitchFamily="34" charset="0"/>
            </a:rPr>
            <a:t>Fisheries</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r>
            <a:rPr lang="en-US" sz="1400" kern="1200" dirty="0">
              <a:solidFill>
                <a:srgbClr val="00B050"/>
              </a:solidFill>
              <a:latin typeface="Arial Black" panose="020B0A04020102020204" pitchFamily="34" charset="0"/>
            </a:rPr>
            <a:t>Poultry</a:t>
          </a:r>
        </a:p>
        <a:p>
          <a:pPr marL="114300" lvl="1" indent="-114300" algn="l" defTabSz="622300" rtl="0">
            <a:lnSpc>
              <a:spcPct val="90000"/>
            </a:lnSpc>
            <a:spcBef>
              <a:spcPct val="0"/>
            </a:spcBef>
            <a:spcAft>
              <a:spcPct val="15000"/>
            </a:spcAft>
            <a:buChar char="••"/>
          </a:pPr>
          <a:r>
            <a:rPr lang="en-US" sz="1400" kern="1200" dirty="0">
              <a:solidFill>
                <a:srgbClr val="FF0000"/>
              </a:solidFill>
              <a:latin typeface="Arial Black" panose="020B0A04020102020204" pitchFamily="34" charset="0"/>
            </a:rPr>
            <a:t>Pasture Production-</a:t>
          </a:r>
        </a:p>
        <a:p>
          <a:pPr marL="114300" lvl="1" indent="-114300" algn="l" defTabSz="622300" rtl="0">
            <a:lnSpc>
              <a:spcPct val="90000"/>
            </a:lnSpc>
            <a:spcBef>
              <a:spcPct val="0"/>
            </a:spcBef>
            <a:spcAft>
              <a:spcPct val="15000"/>
            </a:spcAft>
            <a:buChar char="••"/>
          </a:pPr>
          <a:r>
            <a:rPr lang="en-US" sz="1400" kern="1200" dirty="0" err="1">
              <a:solidFill>
                <a:srgbClr val="00B050"/>
              </a:solidFill>
              <a:latin typeface="Arial Black" panose="020B0A04020102020204" pitchFamily="34" charset="0"/>
            </a:rPr>
            <a:t>Gamba</a:t>
          </a:r>
          <a:r>
            <a:rPr lang="en-US" sz="1400" kern="1200" dirty="0">
              <a:solidFill>
                <a:srgbClr val="00B050"/>
              </a:solidFill>
              <a:latin typeface="Arial Black" panose="020B0A04020102020204" pitchFamily="34" charset="0"/>
            </a:rPr>
            <a:t> grass </a:t>
          </a:r>
          <a:r>
            <a:rPr lang="en-US" sz="1400" kern="1200" dirty="0" err="1">
              <a:solidFill>
                <a:srgbClr val="00B050"/>
              </a:solidFill>
              <a:latin typeface="Arial Black" panose="020B0A04020102020204" pitchFamily="34" charset="0"/>
            </a:rPr>
            <a:t>etc</a:t>
          </a:r>
          <a:endParaRPr lang="en-US" sz="1400" kern="1200" dirty="0">
            <a:solidFill>
              <a:srgbClr val="00B05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endParaRPr lang="en-US" sz="1400" kern="1200" dirty="0">
            <a:solidFill>
              <a:srgbClr val="FF0000"/>
            </a:solidFill>
            <a:latin typeface="Arial Black" panose="020B0A04020102020204" pitchFamily="34" charset="0"/>
          </a:endParaRPr>
        </a:p>
        <a:p>
          <a:pPr marL="114300" lvl="1" indent="-114300" algn="l" defTabSz="622300" rtl="0">
            <a:lnSpc>
              <a:spcPct val="90000"/>
            </a:lnSpc>
            <a:spcBef>
              <a:spcPct val="0"/>
            </a:spcBef>
            <a:spcAft>
              <a:spcPct val="15000"/>
            </a:spcAft>
            <a:buChar char="••"/>
          </a:pPr>
          <a:endParaRPr lang="en-US" sz="1400" kern="1200" dirty="0">
            <a:solidFill>
              <a:srgbClr val="FF0000"/>
            </a:solidFill>
            <a:latin typeface="Arial Black" panose="020B0A04020102020204" pitchFamily="34" charset="0"/>
          </a:endParaRPr>
        </a:p>
      </dsp:txBody>
      <dsp:txXfrm>
        <a:off x="5844540" y="45719"/>
        <a:ext cx="3147059" cy="5394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5F72F-E0B9-4437-A5BC-610089DF8E6E}">
      <dsp:nvSpPr>
        <dsp:cNvPr id="0" name=""/>
        <dsp:cNvSpPr/>
      </dsp:nvSpPr>
      <dsp:spPr>
        <a:xfrm>
          <a:off x="0" y="312419"/>
          <a:ext cx="5394960" cy="539496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B9FAE-ADFF-4A40-A146-F05BD0EF1817}">
      <dsp:nvSpPr>
        <dsp:cNvPr id="0" name=""/>
        <dsp:cNvSpPr/>
      </dsp:nvSpPr>
      <dsp:spPr>
        <a:xfrm>
          <a:off x="2697480" y="312419"/>
          <a:ext cx="6294119" cy="539496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i="0" kern="1200" dirty="0">
              <a:solidFill>
                <a:srgbClr val="00B050"/>
              </a:solidFill>
              <a:latin typeface="Arial Black" panose="020B0A04020102020204" pitchFamily="34" charset="0"/>
            </a:rPr>
            <a:t>*</a:t>
          </a:r>
          <a:r>
            <a:rPr lang="en-US" sz="1400" b="0" i="0" kern="1200" dirty="0">
              <a:solidFill>
                <a:srgbClr val="FF0000"/>
              </a:solidFill>
              <a:latin typeface="Arial Black" panose="020B0A04020102020204" pitchFamily="34" charset="0"/>
            </a:rPr>
            <a:t>Investment Opportunities in</a:t>
          </a:r>
        </a:p>
        <a:p>
          <a:pPr lvl="0" algn="ctr" defTabSz="622300" rtl="0">
            <a:lnSpc>
              <a:spcPct val="90000"/>
            </a:lnSpc>
            <a:spcBef>
              <a:spcPct val="0"/>
            </a:spcBef>
            <a:spcAft>
              <a:spcPct val="35000"/>
            </a:spcAft>
          </a:pPr>
          <a:r>
            <a:rPr lang="en-US" sz="1400" b="0" i="0" kern="1200" dirty="0">
              <a:solidFill>
                <a:srgbClr val="FF0000"/>
              </a:solidFill>
              <a:latin typeface="Arial Black" panose="020B0A04020102020204" pitchFamily="34" charset="0"/>
            </a:rPr>
            <a:t>Tourism Sector:</a:t>
          </a:r>
          <a:endParaRPr lang="en-US" sz="1400" kern="1200" dirty="0">
            <a:solidFill>
              <a:srgbClr val="FF0000"/>
            </a:solidFill>
            <a:latin typeface="Arial Black" panose="020B0A04020102020204" pitchFamily="34" charset="0"/>
          </a:endParaRPr>
        </a:p>
      </dsp:txBody>
      <dsp:txXfrm>
        <a:off x="2697480" y="312419"/>
        <a:ext cx="3147059" cy="5394960"/>
      </dsp:txXfrm>
    </dsp:sp>
    <dsp:sp modelId="{BE102CE0-2159-409D-B095-8DA37D1CA9CE}">
      <dsp:nvSpPr>
        <dsp:cNvPr id="0" name=""/>
        <dsp:cNvSpPr/>
      </dsp:nvSpPr>
      <dsp:spPr>
        <a:xfrm>
          <a:off x="5844540" y="312419"/>
          <a:ext cx="3147059" cy="539496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Arial Black" panose="020B0A04020102020204" pitchFamily="34" charset="0"/>
              <a:cs typeface="Arial" pitchFamily="34" charset="0"/>
            </a:rPr>
            <a:t>PPP in operation and management</a:t>
          </a:r>
          <a:endParaRPr lang="en-US" sz="1600" kern="1200" dirty="0">
            <a:solidFill>
              <a:srgbClr val="00B050"/>
            </a:solidFill>
            <a:latin typeface="Arial Black" panose="020B0A04020102020204" pitchFamily="34" charset="0"/>
          </a:endParaRPr>
        </a:p>
        <a:p>
          <a:pPr marL="171450" lvl="1" indent="-171450" algn="l" defTabSz="711200">
            <a:lnSpc>
              <a:spcPct val="90000"/>
            </a:lnSpc>
            <a:spcBef>
              <a:spcPct val="0"/>
            </a:spcBef>
            <a:spcAft>
              <a:spcPct val="15000"/>
            </a:spcAft>
            <a:buChar char="••"/>
          </a:pPr>
          <a:r>
            <a:rPr lang="en-US" sz="1600" kern="1200" dirty="0">
              <a:latin typeface="Arial Black" panose="020B0A04020102020204" pitchFamily="34" charset="0"/>
              <a:cs typeface="Arial" pitchFamily="34" charset="0"/>
            </a:rPr>
            <a:t>Ecotourism development</a:t>
          </a:r>
        </a:p>
        <a:p>
          <a:pPr marL="171450" lvl="1" indent="-171450" algn="l" defTabSz="711200">
            <a:lnSpc>
              <a:spcPct val="90000"/>
            </a:lnSpc>
            <a:spcBef>
              <a:spcPct val="0"/>
            </a:spcBef>
            <a:spcAft>
              <a:spcPct val="15000"/>
            </a:spcAft>
            <a:buChar char="••"/>
          </a:pPr>
          <a:r>
            <a:rPr lang="en-US" sz="1600" kern="1200" dirty="0">
              <a:latin typeface="Arial Black" panose="020B0A04020102020204" pitchFamily="34" charset="0"/>
              <a:cs typeface="Arial" pitchFamily="34" charset="0"/>
            </a:rPr>
            <a:t>Infrastructure development in the Reserve and Park.</a:t>
          </a:r>
        </a:p>
      </dsp:txBody>
      <dsp:txXfrm>
        <a:off x="5844540" y="312419"/>
        <a:ext cx="3147059" cy="5394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C1EFF-7FFD-4A02-837B-8C0D2AC792B4}" type="datetimeFigureOut">
              <a:rPr lang="en-US" smtClean="0"/>
              <a:pPr/>
              <a:t>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41B93-3F61-469E-B6E5-CF27E58942EA}" type="slidenum">
              <a:rPr lang="en-US" smtClean="0"/>
              <a:pPr/>
              <a:t>‹#›</a:t>
            </a:fld>
            <a:endParaRPr lang="en-US"/>
          </a:p>
        </p:txBody>
      </p:sp>
    </p:spTree>
    <p:extLst>
      <p:ext uri="{BB962C8B-B14F-4D97-AF65-F5344CB8AC3E}">
        <p14:creationId xmlns:p14="http://schemas.microsoft.com/office/powerpoint/2010/main" val="239413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685800" y="4343364"/>
            <a:ext cx="5486400" cy="4114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 investment window</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4">
              <a:defRPr>
                <a:solidFill>
                  <a:schemeClr val="tx1"/>
                </a:solidFill>
                <a:latin typeface="Arial" charset="0"/>
                <a:cs typeface="Arial" charset="0"/>
              </a:defRPr>
            </a:lvl1pPr>
            <a:lvl2pPr marL="701865" indent="-269948" defTabSz="914824">
              <a:defRPr>
                <a:solidFill>
                  <a:schemeClr val="tx1"/>
                </a:solidFill>
                <a:latin typeface="Arial" charset="0"/>
                <a:cs typeface="Arial" charset="0"/>
              </a:defRPr>
            </a:lvl2pPr>
            <a:lvl3pPr marL="1079792" indent="-215958" defTabSz="914824">
              <a:defRPr>
                <a:solidFill>
                  <a:schemeClr val="tx1"/>
                </a:solidFill>
                <a:latin typeface="Arial" charset="0"/>
                <a:cs typeface="Arial" charset="0"/>
              </a:defRPr>
            </a:lvl3pPr>
            <a:lvl4pPr marL="1511709" indent="-215958" defTabSz="914824">
              <a:defRPr>
                <a:solidFill>
                  <a:schemeClr val="tx1"/>
                </a:solidFill>
                <a:latin typeface="Arial" charset="0"/>
                <a:cs typeface="Arial" charset="0"/>
              </a:defRPr>
            </a:lvl4pPr>
            <a:lvl5pPr marL="1943626" indent="-215958" defTabSz="914824">
              <a:defRPr>
                <a:solidFill>
                  <a:schemeClr val="tx1"/>
                </a:solidFill>
                <a:latin typeface="Arial" charset="0"/>
                <a:cs typeface="Arial" charset="0"/>
              </a:defRPr>
            </a:lvl5pPr>
            <a:lvl6pPr marL="2375543" indent="-215958" defTabSz="914824" eaLnBrk="0" fontAlgn="base" hangingPunct="0">
              <a:spcBef>
                <a:spcPct val="0"/>
              </a:spcBef>
              <a:spcAft>
                <a:spcPct val="0"/>
              </a:spcAft>
              <a:defRPr>
                <a:solidFill>
                  <a:schemeClr val="tx1"/>
                </a:solidFill>
                <a:latin typeface="Arial" charset="0"/>
                <a:cs typeface="Arial" charset="0"/>
              </a:defRPr>
            </a:lvl6pPr>
            <a:lvl7pPr marL="2807459" indent="-215958" defTabSz="914824" eaLnBrk="0" fontAlgn="base" hangingPunct="0">
              <a:spcBef>
                <a:spcPct val="0"/>
              </a:spcBef>
              <a:spcAft>
                <a:spcPct val="0"/>
              </a:spcAft>
              <a:defRPr>
                <a:solidFill>
                  <a:schemeClr val="tx1"/>
                </a:solidFill>
                <a:latin typeface="Arial" charset="0"/>
                <a:cs typeface="Arial" charset="0"/>
              </a:defRPr>
            </a:lvl7pPr>
            <a:lvl8pPr marL="3239376" indent="-215958" defTabSz="914824" eaLnBrk="0" fontAlgn="base" hangingPunct="0">
              <a:spcBef>
                <a:spcPct val="0"/>
              </a:spcBef>
              <a:spcAft>
                <a:spcPct val="0"/>
              </a:spcAft>
              <a:defRPr>
                <a:solidFill>
                  <a:schemeClr val="tx1"/>
                </a:solidFill>
                <a:latin typeface="Arial" charset="0"/>
                <a:cs typeface="Arial" charset="0"/>
              </a:defRPr>
            </a:lvl8pPr>
            <a:lvl9pPr marL="3671293" indent="-215958" defTabSz="914824" eaLnBrk="0" fontAlgn="base" hangingPunct="0">
              <a:spcBef>
                <a:spcPct val="0"/>
              </a:spcBef>
              <a:spcAft>
                <a:spcPct val="0"/>
              </a:spcAft>
              <a:defRPr>
                <a:solidFill>
                  <a:schemeClr val="tx1"/>
                </a:solidFill>
                <a:latin typeface="Arial" charset="0"/>
                <a:cs typeface="Arial" charset="0"/>
              </a:defRPr>
            </a:lvl9pPr>
          </a:lstStyle>
          <a:p>
            <a:fld id="{A9EBFF92-5CB2-4C6A-8557-94B5AD8087B1}" type="slidenum">
              <a:rPr lang="en-US" altLang="en-US"/>
              <a:pPr/>
              <a:t>24</a:t>
            </a:fld>
            <a:endParaRPr lang="en-US" altLang="en-US"/>
          </a:p>
        </p:txBody>
      </p:sp>
    </p:spTree>
    <p:extLst>
      <p:ext uri="{BB962C8B-B14F-4D97-AF65-F5344CB8AC3E}">
        <p14:creationId xmlns:p14="http://schemas.microsoft.com/office/powerpoint/2010/main" val="397226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85800" y="4343364"/>
            <a:ext cx="5486400" cy="4114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THANK YOU</a:t>
            </a:r>
          </a:p>
          <a:p>
            <a:endParaRPr lang="en-GB"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24">
              <a:defRPr>
                <a:solidFill>
                  <a:schemeClr val="tx1"/>
                </a:solidFill>
                <a:latin typeface="Arial" charset="0"/>
                <a:cs typeface="Arial" charset="0"/>
              </a:defRPr>
            </a:lvl1pPr>
            <a:lvl2pPr marL="701865" indent="-269948" defTabSz="914824">
              <a:defRPr>
                <a:solidFill>
                  <a:schemeClr val="tx1"/>
                </a:solidFill>
                <a:latin typeface="Arial" charset="0"/>
                <a:cs typeface="Arial" charset="0"/>
              </a:defRPr>
            </a:lvl2pPr>
            <a:lvl3pPr marL="1079792" indent="-215958" defTabSz="914824">
              <a:defRPr>
                <a:solidFill>
                  <a:schemeClr val="tx1"/>
                </a:solidFill>
                <a:latin typeface="Arial" charset="0"/>
                <a:cs typeface="Arial" charset="0"/>
              </a:defRPr>
            </a:lvl3pPr>
            <a:lvl4pPr marL="1511709" indent="-215958" defTabSz="914824">
              <a:defRPr>
                <a:solidFill>
                  <a:schemeClr val="tx1"/>
                </a:solidFill>
                <a:latin typeface="Arial" charset="0"/>
                <a:cs typeface="Arial" charset="0"/>
              </a:defRPr>
            </a:lvl4pPr>
            <a:lvl5pPr marL="1943626" indent="-215958" defTabSz="914824">
              <a:defRPr>
                <a:solidFill>
                  <a:schemeClr val="tx1"/>
                </a:solidFill>
                <a:latin typeface="Arial" charset="0"/>
                <a:cs typeface="Arial" charset="0"/>
              </a:defRPr>
            </a:lvl5pPr>
            <a:lvl6pPr marL="2375543" indent="-215958" defTabSz="914824" eaLnBrk="0" fontAlgn="base" hangingPunct="0">
              <a:spcBef>
                <a:spcPct val="0"/>
              </a:spcBef>
              <a:spcAft>
                <a:spcPct val="0"/>
              </a:spcAft>
              <a:defRPr>
                <a:solidFill>
                  <a:schemeClr val="tx1"/>
                </a:solidFill>
                <a:latin typeface="Arial" charset="0"/>
                <a:cs typeface="Arial" charset="0"/>
              </a:defRPr>
            </a:lvl6pPr>
            <a:lvl7pPr marL="2807459" indent="-215958" defTabSz="914824" eaLnBrk="0" fontAlgn="base" hangingPunct="0">
              <a:spcBef>
                <a:spcPct val="0"/>
              </a:spcBef>
              <a:spcAft>
                <a:spcPct val="0"/>
              </a:spcAft>
              <a:defRPr>
                <a:solidFill>
                  <a:schemeClr val="tx1"/>
                </a:solidFill>
                <a:latin typeface="Arial" charset="0"/>
                <a:cs typeface="Arial" charset="0"/>
              </a:defRPr>
            </a:lvl7pPr>
            <a:lvl8pPr marL="3239376" indent="-215958" defTabSz="914824" eaLnBrk="0" fontAlgn="base" hangingPunct="0">
              <a:spcBef>
                <a:spcPct val="0"/>
              </a:spcBef>
              <a:spcAft>
                <a:spcPct val="0"/>
              </a:spcAft>
              <a:defRPr>
                <a:solidFill>
                  <a:schemeClr val="tx1"/>
                </a:solidFill>
                <a:latin typeface="Arial" charset="0"/>
                <a:cs typeface="Arial" charset="0"/>
              </a:defRPr>
            </a:lvl8pPr>
            <a:lvl9pPr marL="3671293" indent="-215958" defTabSz="914824" eaLnBrk="0" fontAlgn="base" hangingPunct="0">
              <a:spcBef>
                <a:spcPct val="0"/>
              </a:spcBef>
              <a:spcAft>
                <a:spcPct val="0"/>
              </a:spcAft>
              <a:defRPr>
                <a:solidFill>
                  <a:schemeClr val="tx1"/>
                </a:solidFill>
                <a:latin typeface="Arial" charset="0"/>
                <a:cs typeface="Arial" charset="0"/>
              </a:defRPr>
            </a:lvl9pPr>
          </a:lstStyle>
          <a:p>
            <a:fld id="{A5D278C7-D590-4FB4-BE81-BE102D4CEA8F}" type="slidenum">
              <a:rPr lang="en-US" altLang="en-US"/>
              <a:pPr/>
              <a:t>30</a:t>
            </a:fld>
            <a:endParaRPr lang="en-US" altLang="en-US"/>
          </a:p>
        </p:txBody>
      </p:sp>
    </p:spTree>
    <p:extLst>
      <p:ext uri="{BB962C8B-B14F-4D97-AF65-F5344CB8AC3E}">
        <p14:creationId xmlns:p14="http://schemas.microsoft.com/office/powerpoint/2010/main" val="40132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E5175-C31A-4A4F-A982-FDA34033D2A4}"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405231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5C46E-5C0B-4165-BE3C-D05E6FCC0066}"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293682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6C5E0-811C-4E8C-A9B6-40D58A67DFAC}"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871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588D2F-1F34-4ACE-9076-5C8B42AF9745}"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194449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B47158-B5AD-49CD-99E7-91C75C28197E}"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36027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B47158-B5AD-49CD-99E7-91C75C28197E}"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566839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EAB09-434A-4AAE-A62C-7379AC234151}"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274693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7DCE4-2428-4D74-94DC-C936B88CEFCD}"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366487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E3925-2710-4DB3-84D9-BC2008BDF9E3}"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375718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C72F1-790E-4C4D-8596-7A2FBAD2E3B1}"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317407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B6FCBB-0D64-4434-87AE-BEBC2B305242}"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41575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7C6772-C5C1-41BD-A17A-75C62A4A5976}" type="datetime1">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220923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B16E7-531F-4621-ABB2-F5FF80B69BAC}" type="datetime1">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82818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9EBCE-04F6-4D46-A959-713F2A998EAE}" type="datetime1">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4581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1AADD4F-CD33-4EBC-B626-509FF1703F5D}"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220134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ABB39-100C-42DF-AC01-5087CA671EC9}"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D0BE-0FD8-4973-BFA0-99F95B6230AD}" type="slidenum">
              <a:rPr lang="en-US" smtClean="0"/>
              <a:pPr/>
              <a:t>‹#›</a:t>
            </a:fld>
            <a:endParaRPr lang="en-US"/>
          </a:p>
        </p:txBody>
      </p:sp>
    </p:spTree>
    <p:extLst>
      <p:ext uri="{BB962C8B-B14F-4D97-AF65-F5344CB8AC3E}">
        <p14:creationId xmlns:p14="http://schemas.microsoft.com/office/powerpoint/2010/main" val="4051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B47158-B5AD-49CD-99E7-91C75C28197E}" type="datetime1">
              <a:rPr lang="en-US" smtClean="0"/>
              <a:pPr/>
              <a:t>1/8/2023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635D0BE-0FD8-4973-BFA0-99F95B6230AD}" type="slidenum">
              <a:rPr lang="en-US" smtClean="0"/>
              <a:pPr/>
              <a:t>‹#›</a:t>
            </a:fld>
            <a:endParaRPr lang="en-US"/>
          </a:p>
        </p:txBody>
      </p:sp>
    </p:spTree>
    <p:extLst>
      <p:ext uri="{BB962C8B-B14F-4D97-AF65-F5344CB8AC3E}">
        <p14:creationId xmlns:p14="http://schemas.microsoft.com/office/powerpoint/2010/main" val="356507554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mailto:ssgofficebauchi@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vestinbauchi.bu.gov.n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09600"/>
            <a:ext cx="8153400" cy="5796888"/>
          </a:xfrm>
        </p:spPr>
        <p:txBody>
          <a:bodyPr>
            <a:normAutofit/>
          </a:bodyPr>
          <a:lstStyle/>
          <a:p>
            <a:pPr marL="0" indent="0" algn="ctr"/>
            <a:r>
              <a:rPr lang="en-US" dirty="0">
                <a:solidFill>
                  <a:srgbClr val="FF0000"/>
                </a:solidFill>
                <a:latin typeface="Arial Black" panose="020B0A04020102020204" pitchFamily="34" charset="0"/>
              </a:rPr>
              <a:t/>
            </a:r>
            <a:br>
              <a:rPr lang="en-US" dirty="0">
                <a:solidFill>
                  <a:srgbClr val="FF0000"/>
                </a:solidFill>
                <a:latin typeface="Arial Black" panose="020B0A04020102020204" pitchFamily="34" charset="0"/>
              </a:rPr>
            </a:br>
            <a:r>
              <a:rPr lang="en-US" dirty="0">
                <a:solidFill>
                  <a:schemeClr val="tx1"/>
                </a:solidFill>
                <a:latin typeface="Arial Black" panose="020B0A04020102020204" pitchFamily="34" charset="0"/>
              </a:rPr>
              <a:t>Bauchi State</a:t>
            </a:r>
            <a:br>
              <a:rPr lang="en-US" dirty="0">
                <a:solidFill>
                  <a:schemeClr val="tx1"/>
                </a:solidFill>
                <a:latin typeface="Arial Black" panose="020B0A04020102020204" pitchFamily="34" charset="0"/>
              </a:rPr>
            </a:br>
            <a:r>
              <a:rPr lang="en-US" dirty="0">
                <a:solidFill>
                  <a:srgbClr val="FF0000"/>
                </a:solidFill>
                <a:latin typeface="Arial Black" panose="020B0A04020102020204" pitchFamily="34" charset="0"/>
              </a:rPr>
              <a:t/>
            </a:r>
            <a:br>
              <a:rPr lang="en-US" dirty="0">
                <a:solidFill>
                  <a:srgbClr val="FF0000"/>
                </a:solidFill>
                <a:latin typeface="Arial Black" panose="020B0A04020102020204" pitchFamily="34" charset="0"/>
              </a:rPr>
            </a:br>
            <a:r>
              <a:rPr lang="en-US" dirty="0">
                <a:solidFill>
                  <a:srgbClr val="FF0000"/>
                </a:solidFill>
                <a:latin typeface="Arial Black" panose="020B0A04020102020204" pitchFamily="34" charset="0"/>
              </a:rPr>
              <a:t>Investment Opportunities</a:t>
            </a:r>
            <a:br>
              <a:rPr lang="en-US" dirty="0">
                <a:solidFill>
                  <a:srgbClr val="FF0000"/>
                </a:solidFill>
                <a:latin typeface="Arial Black" panose="020B0A04020102020204" pitchFamily="34" charset="0"/>
              </a:rPr>
            </a:br>
            <a:r>
              <a:rPr lang="en-US" dirty="0">
                <a:solidFill>
                  <a:srgbClr val="FF0000"/>
                </a:solidFill>
                <a:latin typeface="Arial Black" panose="020B0A04020102020204" pitchFamily="34" charset="0"/>
              </a:rPr>
              <a:t/>
            </a:r>
            <a:br>
              <a:rPr lang="en-US" dirty="0">
                <a:solidFill>
                  <a:srgbClr val="FF0000"/>
                </a:solidFill>
                <a:latin typeface="Arial Black" panose="020B0A04020102020204" pitchFamily="34" charset="0"/>
              </a:rPr>
            </a:br>
            <a:r>
              <a:rPr lang="en-US" dirty="0" smtClean="0">
                <a:solidFill>
                  <a:srgbClr val="FF0000"/>
                </a:solidFill>
                <a:latin typeface="Arial Black" panose="020B0A04020102020204" pitchFamily="34" charset="0"/>
              </a:rPr>
              <a:t>2023</a:t>
            </a:r>
            <a:r>
              <a:rPr lang="en-US" dirty="0">
                <a:solidFill>
                  <a:srgbClr val="FF0000"/>
                </a:solidFill>
                <a:latin typeface="Arial Black" panose="020B0A04020102020204" pitchFamily="34" charset="0"/>
              </a:rPr>
              <a:t/>
            </a:r>
            <a:br>
              <a:rPr lang="en-US" dirty="0">
                <a:solidFill>
                  <a:srgbClr val="FF0000"/>
                </a:solidFill>
                <a:latin typeface="Arial Black" panose="020B0A04020102020204" pitchFamily="34" charset="0"/>
              </a:rPr>
            </a:br>
            <a:endParaRPr lang="en-US" dirty="0">
              <a:solidFill>
                <a:srgbClr val="FF0000"/>
              </a:solidFill>
            </a:endParaRPr>
          </a:p>
        </p:txBody>
      </p:sp>
      <p:sp>
        <p:nvSpPr>
          <p:cNvPr id="3" name="Content Placeholder 2"/>
          <p:cNvSpPr>
            <a:spLocks noGrp="1"/>
          </p:cNvSpPr>
          <p:nvPr>
            <p:ph idx="1"/>
          </p:nvPr>
        </p:nvSpPr>
        <p:spPr>
          <a:xfrm>
            <a:off x="152400" y="1447800"/>
            <a:ext cx="8305800" cy="5181600"/>
          </a:xfrm>
        </p:spPr>
        <p:txBody>
          <a:bodyPr>
            <a:normAutofit/>
          </a:bodyPr>
          <a:lstStyle/>
          <a:p>
            <a:pPr marL="0" indent="0" algn="ctr">
              <a:buNone/>
            </a:pPr>
            <a:endParaRPr lang="en-US" sz="3200" dirty="0">
              <a:solidFill>
                <a:srgbClr val="FF0000"/>
              </a:solidFill>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7635D0BE-0FD8-4973-BFA0-99F95B6230AD}" type="slidenum">
              <a:rPr lang="en-US" smtClean="0"/>
              <a:pPr/>
              <a:t>1</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1" y="41148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24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705600" cy="1447800"/>
          </a:xfrm>
          <a:solidFill>
            <a:schemeClr val="bg2">
              <a:lumMod val="20000"/>
              <a:lumOff val="80000"/>
            </a:schemeClr>
          </a:solidFill>
        </p:spPr>
        <p:txBody>
          <a:bodyPr>
            <a:noAutofit/>
          </a:bodyPr>
          <a:lstStyle/>
          <a:p>
            <a:r>
              <a:rPr lang="en-GB" sz="2800" b="1" dirty="0">
                <a:solidFill>
                  <a:srgbClr val="00B050"/>
                </a:solidFill>
                <a:latin typeface="Arial" pitchFamily="34" charset="0"/>
                <a:ea typeface="Geneva" charset="-128"/>
              </a:rPr>
              <a:t>Key sectors being promoted for  </a:t>
            </a:r>
            <a:r>
              <a:rPr lang="en-US" sz="2800" dirty="0">
                <a:latin typeface="Arial Black" panose="020B0A04020102020204" pitchFamily="34" charset="0"/>
              </a:rPr>
              <a:t>Investment Drive</a:t>
            </a:r>
            <a:r>
              <a:rPr lang="en-GB" sz="3200" dirty="0">
                <a:solidFill>
                  <a:srgbClr val="00B050"/>
                </a:solidFill>
                <a:latin typeface="Arial" pitchFamily="34" charset="0"/>
                <a:ea typeface="Geneva" charset="-128"/>
              </a:rPr>
              <a:t/>
            </a:r>
            <a:br>
              <a:rPr lang="en-GB" sz="3200" dirty="0">
                <a:solidFill>
                  <a:srgbClr val="00B050"/>
                </a:solidFill>
                <a:latin typeface="Arial" pitchFamily="34" charset="0"/>
                <a:ea typeface="Geneva" charset="-128"/>
              </a:rPr>
            </a:br>
            <a:endParaRPr lang="en-US" sz="32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4648935"/>
              </p:ext>
            </p:extLst>
          </p:nvPr>
        </p:nvGraphicFramePr>
        <p:xfrm>
          <a:off x="457200" y="2133600"/>
          <a:ext cx="8229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35D0BE-0FD8-4973-BFA0-99F95B6230AD}" type="slidenum">
              <a:rPr lang="en-US" smtClean="0"/>
              <a:pPr/>
              <a:t>10</a:t>
            </a:fld>
            <a:endParaRPr lang="en-US"/>
          </a:p>
        </p:txBody>
      </p:sp>
      <p:pic>
        <p:nvPicPr>
          <p:cNvPr id="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384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34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610600" cy="843888"/>
          </a:xfrm>
          <a:solidFill>
            <a:schemeClr val="bg2">
              <a:lumMod val="40000"/>
              <a:lumOff val="60000"/>
            </a:schemeClr>
          </a:solidFill>
        </p:spPr>
        <p:txBody>
          <a:bodyPr>
            <a:noAutofit/>
          </a:bodyPr>
          <a:lstStyle/>
          <a:p>
            <a:pPr algn="l"/>
            <a:r>
              <a:rPr lang="en-GB" sz="2800" b="1" dirty="0" smtClean="0">
                <a:solidFill>
                  <a:srgbClr val="00B050"/>
                </a:solidFill>
                <a:latin typeface="Arial" pitchFamily="34" charset="0"/>
                <a:ea typeface="Geneva" charset="-128"/>
              </a:rPr>
              <a:t>Investment Opportun</a:t>
            </a:r>
            <a:r>
              <a:rPr lang="en-US" sz="2800" b="1" dirty="0" err="1" smtClean="0">
                <a:solidFill>
                  <a:srgbClr val="00B050"/>
                </a:solidFill>
                <a:latin typeface="Arial" pitchFamily="34" charset="0"/>
                <a:ea typeface="Geneva" charset="-128"/>
              </a:rPr>
              <a:t>ities</a:t>
            </a:r>
            <a:r>
              <a:rPr lang="en-US" sz="2800" b="1" dirty="0" smtClean="0">
                <a:solidFill>
                  <a:srgbClr val="00B050"/>
                </a:solidFill>
                <a:latin typeface="Arial" pitchFamily="34" charset="0"/>
                <a:ea typeface="Geneva" charset="-128"/>
              </a:rPr>
              <a:t> in the Agricultural Sector  </a:t>
            </a:r>
            <a:endParaRPr lang="en-US" sz="2800" b="1" dirty="0">
              <a:solidFill>
                <a:srgbClr val="00B050"/>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2544209"/>
              </p:ext>
            </p:extLst>
          </p:nvPr>
        </p:nvGraphicFramePr>
        <p:xfrm>
          <a:off x="76200" y="1219200"/>
          <a:ext cx="8991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35D0BE-0FD8-4973-BFA0-99F95B6230AD}" type="slidenum">
              <a:rPr lang="en-US" smtClean="0"/>
              <a:pPr/>
              <a:t>11</a:t>
            </a:fld>
            <a:endParaRPr lang="en-US" dirty="0"/>
          </a:p>
        </p:txBody>
      </p:sp>
      <p:pic>
        <p:nvPicPr>
          <p:cNvPr id="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0574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46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094419"/>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228600"/>
            <a:ext cx="6347713" cy="609600"/>
          </a:xfrm>
        </p:spPr>
        <p:txBody>
          <a:bodyPr>
            <a:normAutofit fontScale="90000"/>
          </a:bodyPr>
          <a:lstStyle/>
          <a:p>
            <a:r>
              <a:rPr lang="en-GB" dirty="0" smtClean="0">
                <a:solidFill>
                  <a:srgbClr val="00B050"/>
                </a:solidFill>
                <a:latin typeface="Arial" pitchFamily="34" charset="0"/>
                <a:ea typeface="Geneva" charset="-128"/>
              </a:rPr>
              <a:t>Policy Drive for the Sector</a:t>
            </a:r>
            <a:endParaRPr lang="en-US" dirty="0"/>
          </a:p>
        </p:txBody>
      </p:sp>
      <p:sp>
        <p:nvSpPr>
          <p:cNvPr id="3" name="Content Placeholder 2"/>
          <p:cNvSpPr>
            <a:spLocks noGrp="1"/>
          </p:cNvSpPr>
          <p:nvPr>
            <p:ph idx="1"/>
          </p:nvPr>
        </p:nvSpPr>
        <p:spPr>
          <a:xfrm>
            <a:off x="0" y="914400"/>
            <a:ext cx="9144000" cy="5943600"/>
          </a:xfrm>
        </p:spPr>
        <p:txBody>
          <a:bodyPr>
            <a:normAutofit/>
          </a:bodyPr>
          <a:lstStyle/>
          <a:p>
            <a:pPr lvl="1"/>
            <a:r>
              <a:rPr lang="en-US" sz="2200" dirty="0"/>
              <a:t>It is the strategic focus of this government to restructure the agricultural sector</a:t>
            </a:r>
            <a:endParaRPr lang="en-US" sz="1500" dirty="0"/>
          </a:p>
          <a:p>
            <a:pPr lvl="1"/>
            <a:r>
              <a:rPr lang="en-US" sz="2200" dirty="0"/>
              <a:t>The effort is geared towards systemic shift from subsistence farming to mechanized commercial agriculture through crop intensification, technological advancement, value addition and critical infrastructural development</a:t>
            </a:r>
            <a:r>
              <a:rPr lang="en-US" sz="2200" dirty="0" smtClean="0"/>
              <a:t>.</a:t>
            </a:r>
          </a:p>
          <a:p>
            <a:pPr lvl="1"/>
            <a:r>
              <a:rPr lang="en-US" sz="2200" dirty="0" smtClean="0"/>
              <a:t>The State also has a policy towards developing the exports potentials of agriculture in order to contribute towards the diversification of the exports base of the country</a:t>
            </a:r>
            <a:endParaRPr lang="en-US" sz="1100" dirty="0"/>
          </a:p>
          <a:p>
            <a:pPr lvl="1"/>
            <a:r>
              <a:rPr lang="en-US" sz="2000" i="1" dirty="0">
                <a:solidFill>
                  <a:srgbClr val="FF0000"/>
                </a:solidFill>
                <a:latin typeface="Arial Black" panose="020B0A04020102020204" pitchFamily="34" charset="0"/>
              </a:rPr>
              <a:t>The thrust of the Agricultural </a:t>
            </a:r>
            <a:r>
              <a:rPr lang="en-US" sz="2000" i="1" dirty="0" smtClean="0">
                <a:solidFill>
                  <a:srgbClr val="FF0000"/>
                </a:solidFill>
                <a:latin typeface="Arial Black" panose="020B0A04020102020204" pitchFamily="34" charset="0"/>
              </a:rPr>
              <a:t>Policy of the State </a:t>
            </a:r>
            <a:r>
              <a:rPr lang="en-US" sz="2000" i="1" dirty="0">
                <a:solidFill>
                  <a:srgbClr val="FF0000"/>
                </a:solidFill>
                <a:latin typeface="Arial Black" panose="020B0A04020102020204" pitchFamily="34" charset="0"/>
              </a:rPr>
              <a:t>is promotion of </a:t>
            </a:r>
            <a:r>
              <a:rPr lang="en-US" sz="2000" i="1" dirty="0" smtClean="0">
                <a:solidFill>
                  <a:srgbClr val="FF0000"/>
                </a:solidFill>
                <a:latin typeface="Arial Black" panose="020B0A04020102020204" pitchFamily="34" charset="0"/>
              </a:rPr>
              <a:t>private </a:t>
            </a:r>
            <a:r>
              <a:rPr lang="en-US" sz="2000" i="1" dirty="0">
                <a:solidFill>
                  <a:srgbClr val="FF0000"/>
                </a:solidFill>
                <a:latin typeface="Arial Black" panose="020B0A04020102020204" pitchFamily="34" charset="0"/>
              </a:rPr>
              <a:t>sector participation and active engagements with development </a:t>
            </a:r>
            <a:r>
              <a:rPr lang="en-US" sz="2000" i="1" dirty="0" smtClean="0">
                <a:solidFill>
                  <a:srgbClr val="FF0000"/>
                </a:solidFill>
                <a:latin typeface="Arial Black" panose="020B0A04020102020204" pitchFamily="34" charset="0"/>
              </a:rPr>
              <a:t>partners to promote commercial production of agro-produce to strengthen food security, supports agro-allied industries and exports markets </a:t>
            </a:r>
            <a:endParaRPr lang="en-US" sz="1400" dirty="0">
              <a:solidFill>
                <a:srgbClr val="FF0000"/>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7635D0BE-0FD8-4973-BFA0-99F95B6230AD}" type="slidenum">
              <a:rPr lang="en-US" smtClean="0"/>
              <a:pPr/>
              <a:t>12</a:t>
            </a:fld>
            <a:endParaRPr lang="en-US"/>
          </a:p>
        </p:txBody>
      </p:sp>
    </p:spTree>
    <p:extLst>
      <p:ext uri="{BB962C8B-B14F-4D97-AF65-F5344CB8AC3E}">
        <p14:creationId xmlns:p14="http://schemas.microsoft.com/office/powerpoint/2010/main" val="335228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24400"/>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304800"/>
            <a:ext cx="6347713" cy="838200"/>
          </a:xfrm>
        </p:spPr>
        <p:txBody>
          <a:bodyPr>
            <a:normAutofit fontScale="90000"/>
          </a:bodyPr>
          <a:lstStyle/>
          <a:p>
            <a:r>
              <a:rPr lang="en-GB" dirty="0">
                <a:solidFill>
                  <a:srgbClr val="00B050"/>
                </a:solidFill>
                <a:latin typeface="Arial" pitchFamily="34" charset="0"/>
                <a:ea typeface="Geneva" charset="-128"/>
              </a:rPr>
              <a:t>Agricultural Sector……. </a:t>
            </a:r>
            <a:r>
              <a:rPr lang="en-US" b="1" dirty="0">
                <a:solidFill>
                  <a:schemeClr val="tx1"/>
                </a:solidFill>
                <a:latin typeface="Arial Black" panose="020B0A04020102020204" pitchFamily="34" charset="0"/>
              </a:rPr>
              <a:t/>
            </a:r>
            <a:br>
              <a:rPr lang="en-US" b="1" dirty="0">
                <a:solidFill>
                  <a:schemeClr val="tx1"/>
                </a:solidFill>
                <a:latin typeface="Arial Black" panose="020B0A04020102020204" pitchFamily="34" charset="0"/>
              </a:rPr>
            </a:br>
            <a:r>
              <a:rPr lang="en-US" sz="1800" b="1" dirty="0">
                <a:solidFill>
                  <a:schemeClr val="tx1"/>
                </a:solidFill>
                <a:latin typeface="Arial Black" panose="020B0A04020102020204" pitchFamily="34" charset="0"/>
              </a:rPr>
              <a:t>SECTORAL INCENTIVES ON AGRIC VENTURES</a:t>
            </a:r>
            <a:endParaRPr lang="en-US" sz="1800" dirty="0"/>
          </a:p>
        </p:txBody>
      </p:sp>
      <p:sp>
        <p:nvSpPr>
          <p:cNvPr id="3" name="Content Placeholder 2"/>
          <p:cNvSpPr>
            <a:spLocks noGrp="1"/>
          </p:cNvSpPr>
          <p:nvPr>
            <p:ph idx="1"/>
          </p:nvPr>
        </p:nvSpPr>
        <p:spPr>
          <a:xfrm>
            <a:off x="76200" y="1524000"/>
            <a:ext cx="9067800" cy="5486400"/>
          </a:xfrm>
        </p:spPr>
        <p:txBody>
          <a:bodyPr>
            <a:normAutofit/>
          </a:bodyPr>
          <a:lstStyle/>
          <a:p>
            <a:pPr lvl="0"/>
            <a:r>
              <a:rPr lang="en-US" dirty="0">
                <a:latin typeface="Arial Black" panose="020B0A04020102020204" pitchFamily="34" charset="0"/>
              </a:rPr>
              <a:t>Availability of Land for agricultural purposes</a:t>
            </a:r>
          </a:p>
          <a:p>
            <a:pPr lvl="0"/>
            <a:r>
              <a:rPr lang="en-US" b="1" dirty="0">
                <a:latin typeface="Arial Black" panose="020B0A04020102020204" pitchFamily="34" charset="0"/>
              </a:rPr>
              <a:t>Opportunity for establishing of agro- processing industries</a:t>
            </a:r>
            <a:endParaRPr lang="en-US" dirty="0">
              <a:latin typeface="Arial Black" panose="020B0A04020102020204" pitchFamily="34" charset="0"/>
            </a:endParaRPr>
          </a:p>
          <a:p>
            <a:pPr lvl="0"/>
            <a:r>
              <a:rPr lang="en-US" b="1" dirty="0">
                <a:latin typeface="Arial Black" panose="020B0A04020102020204" pitchFamily="34" charset="0"/>
              </a:rPr>
              <a:t>Pioneer status relief could be enjoyed for certain period of time for specific  agricultural and agro-processing activities</a:t>
            </a:r>
            <a:endParaRPr lang="en-US" dirty="0">
              <a:latin typeface="Arial Black" panose="020B0A04020102020204" pitchFamily="34" charset="0"/>
            </a:endParaRPr>
          </a:p>
          <a:p>
            <a:pPr lvl="0"/>
            <a:r>
              <a:rPr lang="en-US" b="1" dirty="0">
                <a:latin typeface="Arial Black" panose="020B0A04020102020204" pitchFamily="34" charset="0"/>
                <a:cs typeface="Arial" pitchFamily="34" charset="0"/>
              </a:rPr>
              <a:t>Other Tax Sweeteners such as 95% Capital Allowance, Zero Import Duty on equipment and machinery, Lower Corporate Income Tax rate, Investment Relief Allowance </a:t>
            </a:r>
            <a:r>
              <a:rPr lang="en-US" b="1" dirty="0" smtClean="0">
                <a:latin typeface="Arial Black" panose="020B0A04020102020204" pitchFamily="34" charset="0"/>
                <a:cs typeface="Arial" pitchFamily="34" charset="0"/>
              </a:rPr>
              <a:t>etc. are also available for investors to take advantage of.</a:t>
            </a:r>
          </a:p>
          <a:p>
            <a:pPr lvl="0"/>
            <a:r>
              <a:rPr lang="en-US" b="1" dirty="0" smtClean="0">
                <a:latin typeface="Arial Black" panose="020B0A04020102020204" pitchFamily="34" charset="0"/>
                <a:cs typeface="Arial" pitchFamily="34" charset="0"/>
              </a:rPr>
              <a:t>Investors will also benefit from ready supply of technically skilled  and unskilled workers as the State is a host to various federal technical institutions such as the Federal University of Technology(ATBU), Federal Polytechnic besides the State owned higher institution of learning such the Bauchi State University, Bauchi State Polytechnic among others.</a:t>
            </a:r>
          </a:p>
          <a:p>
            <a:pPr lvl="0"/>
            <a:r>
              <a:rPr lang="en-US" b="1" dirty="0" smtClean="0">
                <a:latin typeface="Arial Black" panose="020B0A04020102020204" pitchFamily="34" charset="0"/>
                <a:cs typeface="Arial" pitchFamily="34" charset="0"/>
              </a:rPr>
              <a:t>Very receipted and hospitable host communities</a:t>
            </a:r>
            <a:endParaRPr lang="en-US" dirty="0"/>
          </a:p>
          <a:p>
            <a:endParaRPr lang="en-US" dirty="0"/>
          </a:p>
        </p:txBody>
      </p:sp>
      <p:sp>
        <p:nvSpPr>
          <p:cNvPr id="4" name="Slide Number Placeholder 3"/>
          <p:cNvSpPr>
            <a:spLocks noGrp="1"/>
          </p:cNvSpPr>
          <p:nvPr>
            <p:ph type="sldNum" sz="quarter" idx="12"/>
          </p:nvPr>
        </p:nvSpPr>
        <p:spPr/>
        <p:txBody>
          <a:bodyPr/>
          <a:lstStyle/>
          <a:p>
            <a:fld id="{7635D0BE-0FD8-4973-BFA0-99F95B6230AD}" type="slidenum">
              <a:rPr lang="en-US" smtClean="0"/>
              <a:pPr/>
              <a:t>13</a:t>
            </a:fld>
            <a:endParaRPr lang="en-US"/>
          </a:p>
        </p:txBody>
      </p:sp>
    </p:spTree>
    <p:extLst>
      <p:ext uri="{BB962C8B-B14F-4D97-AF65-F5344CB8AC3E}">
        <p14:creationId xmlns:p14="http://schemas.microsoft.com/office/powerpoint/2010/main" val="378534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a:solidFill>
            <a:schemeClr val="bg2">
              <a:lumMod val="40000"/>
              <a:lumOff val="60000"/>
            </a:schemeClr>
          </a:solidFill>
        </p:spPr>
        <p:txBody>
          <a:bodyPr>
            <a:normAutofit fontScale="90000"/>
          </a:bodyPr>
          <a:lstStyle/>
          <a:p>
            <a:r>
              <a:rPr lang="en-GB" sz="3200" b="1" dirty="0">
                <a:solidFill>
                  <a:srgbClr val="FF0000"/>
                </a:solidFill>
                <a:latin typeface="Arial" pitchFamily="34" charset="0"/>
                <a:ea typeface="Geneva" charset="-128"/>
              </a:rPr>
              <a:t>SOLID MINERALS</a:t>
            </a:r>
            <a:br>
              <a:rPr lang="en-GB" sz="3200" b="1" dirty="0">
                <a:solidFill>
                  <a:srgbClr val="FF0000"/>
                </a:solidFill>
                <a:latin typeface="Arial" pitchFamily="34" charset="0"/>
                <a:ea typeface="Geneva" charset="-128"/>
              </a:rPr>
            </a:br>
            <a:r>
              <a:rPr lang="en-GB" sz="3200" b="1" dirty="0">
                <a:solidFill>
                  <a:srgbClr val="FF0000"/>
                </a:solidFill>
                <a:latin typeface="Arial" pitchFamily="34" charset="0"/>
                <a:ea typeface="Geneva" charset="-128"/>
              </a:rPr>
              <a:t>An overview….</a:t>
            </a:r>
            <a:r>
              <a:rPr lang="en-GB" sz="3200" dirty="0">
                <a:solidFill>
                  <a:srgbClr val="FF0000"/>
                </a:solidFill>
                <a:latin typeface="Arial" pitchFamily="34" charset="0"/>
                <a:ea typeface="Geneva" charset="-128"/>
              </a:rPr>
              <a:t/>
            </a:r>
            <a:br>
              <a:rPr lang="en-GB" sz="3200" dirty="0">
                <a:solidFill>
                  <a:srgbClr val="FF0000"/>
                </a:solidFill>
                <a:latin typeface="Arial" pitchFamily="34" charset="0"/>
                <a:ea typeface="Geneva" charset="-128"/>
              </a:rPr>
            </a:br>
            <a:endParaRPr lang="en-US" sz="3200" dirty="0">
              <a:solidFill>
                <a:srgbClr val="FF0000"/>
              </a:solidFill>
            </a:endParaRPr>
          </a:p>
        </p:txBody>
      </p:sp>
      <p:sp>
        <p:nvSpPr>
          <p:cNvPr id="3" name="Content Placeholder 2"/>
          <p:cNvSpPr>
            <a:spLocks noGrp="1"/>
          </p:cNvSpPr>
          <p:nvPr>
            <p:ph idx="1"/>
          </p:nvPr>
        </p:nvSpPr>
        <p:spPr>
          <a:xfrm>
            <a:off x="457200" y="1676400"/>
            <a:ext cx="8382000" cy="4023360"/>
          </a:xfrm>
        </p:spPr>
        <p:txBody>
          <a:bodyPr>
            <a:noAutofit/>
          </a:bodyPr>
          <a:lstStyle/>
          <a:p>
            <a:pPr lvl="0">
              <a:buFont typeface="Wingdings" pitchFamily="2" charset="2"/>
              <a:buChar char="Ø"/>
            </a:pPr>
            <a:r>
              <a:rPr lang="en-US" sz="1800" b="1" dirty="0">
                <a:latin typeface="Arial Black" panose="020B0A04020102020204" pitchFamily="34" charset="0"/>
                <a:cs typeface="Arial" pitchFamily="34" charset="0"/>
              </a:rPr>
              <a:t>Nature has endowed Bauchi State with high deposit of untapped minerals.</a:t>
            </a:r>
          </a:p>
          <a:p>
            <a:pPr lvl="0">
              <a:buFont typeface="Wingdings" pitchFamily="2" charset="2"/>
              <a:buChar char="Ø"/>
            </a:pPr>
            <a:r>
              <a:rPr lang="en-US" dirty="0">
                <a:latin typeface="Arial Black" panose="020B0A04020102020204" pitchFamily="34" charset="0"/>
              </a:rPr>
              <a:t>The Government has the ultimate aim of making Bauchi State a referral point for mining destination and hub for investment in solid  mineral exploration and exploitation in Nigeria.</a:t>
            </a:r>
          </a:p>
          <a:p>
            <a:pPr lvl="0">
              <a:buFont typeface="Wingdings" pitchFamily="2" charset="2"/>
              <a:buChar char="Ø"/>
            </a:pPr>
            <a:r>
              <a:rPr lang="en-US" dirty="0">
                <a:latin typeface="Arial Black" panose="020B0A04020102020204" pitchFamily="34" charset="0"/>
              </a:rPr>
              <a:t>Re</a:t>
            </a:r>
            <a:r>
              <a:rPr lang="en-US" sz="1800" b="1" dirty="0">
                <a:latin typeface="Arial Black" panose="020B0A04020102020204" pitchFamily="34" charset="0"/>
                <a:cs typeface="Arial" pitchFamily="34" charset="0"/>
              </a:rPr>
              <a:t>cent studies and research have shown that there are over 60 varieties of minerals in the state. </a:t>
            </a:r>
          </a:p>
          <a:p>
            <a:pPr lvl="0">
              <a:buFont typeface="Wingdings" pitchFamily="2" charset="2"/>
              <a:buChar char="Ø"/>
            </a:pPr>
            <a:r>
              <a:rPr lang="en-US" dirty="0">
                <a:latin typeface="Arial Black" panose="020B0A04020102020204" pitchFamily="34" charset="0"/>
              </a:rPr>
              <a:t>Unfortunately the sector is presently dominated by artisanal miners </a:t>
            </a:r>
            <a:br>
              <a:rPr lang="en-US" dirty="0">
                <a:latin typeface="Arial Black" panose="020B0A04020102020204" pitchFamily="34" charset="0"/>
              </a:rPr>
            </a:br>
            <a:endParaRPr lang="en-US" sz="1800" b="1" dirty="0">
              <a:latin typeface="Arial Black" panose="020B0A04020102020204" pitchFamily="34" charset="0"/>
              <a:cs typeface="Arial" pitchFamily="34" charset="0"/>
            </a:endParaRPr>
          </a:p>
          <a:p>
            <a:pPr marL="137160" indent="0">
              <a:buNone/>
            </a:pPr>
            <a:endParaRPr lang="en-US" sz="1800" dirty="0">
              <a:latin typeface="Arial Black" panose="020B0A04020102020204" pitchFamily="34" charset="0"/>
              <a:cs typeface="Arial" pitchFamily="34" charset="0"/>
            </a:endParaRPr>
          </a:p>
        </p:txBody>
      </p:sp>
      <p:sp>
        <p:nvSpPr>
          <p:cNvPr id="5" name="Slide Number Placeholder 4"/>
          <p:cNvSpPr>
            <a:spLocks noGrp="1"/>
          </p:cNvSpPr>
          <p:nvPr>
            <p:ph type="sldNum" sz="quarter" idx="12"/>
          </p:nvPr>
        </p:nvSpPr>
        <p:spPr/>
        <p:txBody>
          <a:bodyPr/>
          <a:lstStyle/>
          <a:p>
            <a:fld id="{7635D0BE-0FD8-4973-BFA0-99F95B6230AD}" type="slidenum">
              <a:rPr lang="en-US" smtClean="0"/>
              <a:pPr/>
              <a:t>14</a:t>
            </a:fld>
            <a:endParaRPr lang="en-US"/>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024" y="5029200"/>
            <a:ext cx="2079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25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64"/>
            <a:ext cx="7055380" cy="918882"/>
          </a:xfrm>
          <a:solidFill>
            <a:schemeClr val="bg2">
              <a:lumMod val="40000"/>
              <a:lumOff val="60000"/>
            </a:schemeClr>
          </a:solidFill>
        </p:spPr>
        <p:txBody>
          <a:bodyPr>
            <a:noAutofit/>
          </a:bodyPr>
          <a:lstStyle/>
          <a:p>
            <a:r>
              <a:rPr lang="en-GB" sz="2900" b="1" dirty="0">
                <a:solidFill>
                  <a:srgbClr val="FF0000"/>
                </a:solidFill>
                <a:latin typeface="Arial Black" panose="020B0A04020102020204" pitchFamily="34" charset="0"/>
                <a:ea typeface="Geneva" charset="-128"/>
              </a:rPr>
              <a:t>SOLID MINERALS</a:t>
            </a:r>
            <a:br>
              <a:rPr lang="en-GB" sz="2900" b="1" dirty="0">
                <a:solidFill>
                  <a:srgbClr val="FF0000"/>
                </a:solidFill>
                <a:latin typeface="Arial Black" panose="020B0A04020102020204" pitchFamily="34" charset="0"/>
                <a:ea typeface="Geneva" charset="-128"/>
              </a:rPr>
            </a:br>
            <a:r>
              <a:rPr lang="en-GB" sz="2900" b="1" dirty="0">
                <a:solidFill>
                  <a:srgbClr val="FF0000"/>
                </a:solidFill>
                <a:latin typeface="Arial Black" panose="020B0A04020102020204" pitchFamily="34" charset="0"/>
                <a:ea typeface="Geneva" charset="-128"/>
              </a:rPr>
              <a:t>		An overview…..</a:t>
            </a:r>
            <a:r>
              <a:rPr lang="en-GB" sz="2900" b="1" dirty="0">
                <a:solidFill>
                  <a:srgbClr val="FFC000"/>
                </a:solidFill>
                <a:latin typeface="Arial Black" panose="020B0A04020102020204" pitchFamily="34" charset="0"/>
                <a:ea typeface="Geneva" charset="-128"/>
              </a:rPr>
              <a:t/>
            </a:r>
            <a:br>
              <a:rPr lang="en-GB" sz="2900" b="1" dirty="0">
                <a:solidFill>
                  <a:srgbClr val="FFC000"/>
                </a:solidFill>
                <a:latin typeface="Arial Black" panose="020B0A04020102020204" pitchFamily="34" charset="0"/>
                <a:ea typeface="Geneva" charset="-128"/>
              </a:rPr>
            </a:br>
            <a:endParaRPr lang="en-US" sz="2900" b="1" dirty="0">
              <a:latin typeface="Arial Black" panose="020B0A04020102020204" pitchFamily="34" charset="0"/>
            </a:endParaRPr>
          </a:p>
        </p:txBody>
      </p:sp>
      <p:sp>
        <p:nvSpPr>
          <p:cNvPr id="3" name="Content Placeholder 2"/>
          <p:cNvSpPr>
            <a:spLocks noGrp="1"/>
          </p:cNvSpPr>
          <p:nvPr>
            <p:ph idx="1"/>
          </p:nvPr>
        </p:nvSpPr>
        <p:spPr>
          <a:xfrm>
            <a:off x="685800" y="1371600"/>
            <a:ext cx="6347714" cy="4800600"/>
          </a:xfrm>
        </p:spPr>
        <p:txBody>
          <a:bodyPr>
            <a:normAutofit/>
          </a:bodyPr>
          <a:lstStyle/>
          <a:p>
            <a:pPr marL="0" lvl="0" indent="0">
              <a:buNone/>
            </a:pPr>
            <a:r>
              <a:rPr lang="en-US" b="1" dirty="0">
                <a:latin typeface="Arial Black" panose="020B0A04020102020204" pitchFamily="34" charset="0"/>
                <a:cs typeface="Arial" pitchFamily="34" charset="0"/>
              </a:rPr>
              <a:t>Categories solid of mineral resources in the State:  </a:t>
            </a:r>
          </a:p>
          <a:p>
            <a:pPr lvl="0">
              <a:buFont typeface="Wingdings" pitchFamily="2" charset="2"/>
              <a:buChar char="Ø"/>
            </a:pPr>
            <a:r>
              <a:rPr lang="en-US" b="1" dirty="0">
                <a:solidFill>
                  <a:srgbClr val="00B050"/>
                </a:solidFill>
                <a:latin typeface="Arial Black" panose="020B0A04020102020204" pitchFamily="34" charset="0"/>
                <a:cs typeface="Arial" pitchFamily="34" charset="0"/>
              </a:rPr>
              <a:t>METALIC</a:t>
            </a:r>
            <a:r>
              <a:rPr lang="en-US" b="1" dirty="0">
                <a:latin typeface="Arial Black" panose="020B0A04020102020204" pitchFamily="34" charset="0"/>
                <a:cs typeface="Arial" pitchFamily="34" charset="0"/>
              </a:rPr>
              <a:t>; Lead/Zinc, </a:t>
            </a:r>
            <a:r>
              <a:rPr lang="en-US" b="1" dirty="0" err="1">
                <a:latin typeface="Arial Black" panose="020B0A04020102020204" pitchFamily="34" charset="0"/>
                <a:cs typeface="Arial" pitchFamily="34" charset="0"/>
              </a:rPr>
              <a:t>Cassiterite</a:t>
            </a:r>
            <a:r>
              <a:rPr lang="en-US" b="1" dirty="0">
                <a:latin typeface="Arial Black" panose="020B0A04020102020204" pitchFamily="34" charset="0"/>
                <a:cs typeface="Arial" pitchFamily="34" charset="0"/>
              </a:rPr>
              <a:t>, </a:t>
            </a:r>
            <a:r>
              <a:rPr lang="en-US" b="1" dirty="0" err="1">
                <a:latin typeface="Arial Black" panose="020B0A04020102020204" pitchFamily="34" charset="0"/>
                <a:cs typeface="Arial" pitchFamily="34" charset="0"/>
              </a:rPr>
              <a:t>Tantalites</a:t>
            </a:r>
            <a:r>
              <a:rPr lang="en-US" b="1" dirty="0">
                <a:latin typeface="Arial Black" panose="020B0A04020102020204" pitchFamily="34" charset="0"/>
                <a:cs typeface="Arial" pitchFamily="34" charset="0"/>
              </a:rPr>
              <a:t>, </a:t>
            </a:r>
            <a:r>
              <a:rPr lang="en-US" b="1" dirty="0" err="1">
                <a:latin typeface="Arial Black" panose="020B0A04020102020204" pitchFamily="34" charset="0"/>
                <a:cs typeface="Arial" pitchFamily="34" charset="0"/>
              </a:rPr>
              <a:t>Woftromite</a:t>
            </a:r>
            <a:r>
              <a:rPr lang="en-US" b="1" dirty="0">
                <a:latin typeface="Arial Black" panose="020B0A04020102020204" pitchFamily="34" charset="0"/>
                <a:cs typeface="Arial" pitchFamily="34" charset="0"/>
              </a:rPr>
              <a:t>, Iron Ore, Bismuth, Rutile </a:t>
            </a:r>
            <a:r>
              <a:rPr lang="en-US" b="1" dirty="0" err="1">
                <a:latin typeface="Arial Black" panose="020B0A04020102020204" pitchFamily="34" charset="0"/>
                <a:cs typeface="Arial" pitchFamily="34" charset="0"/>
              </a:rPr>
              <a:t>etc</a:t>
            </a:r>
            <a:endParaRPr lang="en-US" b="1" dirty="0">
              <a:latin typeface="Arial Black" panose="020B0A04020102020204" pitchFamily="34" charset="0"/>
              <a:cs typeface="Arial" pitchFamily="34" charset="0"/>
            </a:endParaRPr>
          </a:p>
          <a:p>
            <a:pPr lvl="0">
              <a:buFont typeface="Wingdings" pitchFamily="2" charset="2"/>
              <a:buChar char="Ø"/>
            </a:pPr>
            <a:r>
              <a:rPr lang="en-US" b="1" dirty="0">
                <a:solidFill>
                  <a:srgbClr val="00B050"/>
                </a:solidFill>
                <a:latin typeface="Arial Black" panose="020B0A04020102020204" pitchFamily="34" charset="0"/>
                <a:cs typeface="Arial" pitchFamily="34" charset="0"/>
              </a:rPr>
              <a:t>INDUSTRIAL;</a:t>
            </a:r>
            <a:r>
              <a:rPr lang="en-US" b="1" dirty="0">
                <a:latin typeface="Arial Black" panose="020B0A04020102020204" pitchFamily="34" charset="0"/>
                <a:cs typeface="Arial" pitchFamily="34" charset="0"/>
              </a:rPr>
              <a:t> Kaolin, Limestone, Gypsum, Clay, </a:t>
            </a:r>
            <a:r>
              <a:rPr lang="en-US" b="1" dirty="0" err="1">
                <a:latin typeface="Arial Black" panose="020B0A04020102020204" pitchFamily="34" charset="0"/>
                <a:cs typeface="Arial" pitchFamily="34" charset="0"/>
              </a:rPr>
              <a:t>Quarz</a:t>
            </a:r>
            <a:r>
              <a:rPr lang="en-US" b="1" dirty="0">
                <a:latin typeface="Arial Black" panose="020B0A04020102020204" pitchFamily="34" charset="0"/>
                <a:cs typeface="Arial" pitchFamily="34" charset="0"/>
              </a:rPr>
              <a:t>, Silica sand, Graphite </a:t>
            </a:r>
            <a:r>
              <a:rPr lang="en-US" b="1" dirty="0" err="1">
                <a:latin typeface="Arial Black" panose="020B0A04020102020204" pitchFamily="34" charset="0"/>
                <a:cs typeface="Arial" pitchFamily="34" charset="0"/>
              </a:rPr>
              <a:t>etc</a:t>
            </a:r>
            <a:endParaRPr lang="en-US" b="1" dirty="0">
              <a:latin typeface="Arial Black" panose="020B0A04020102020204" pitchFamily="34" charset="0"/>
              <a:cs typeface="Arial" pitchFamily="34" charset="0"/>
            </a:endParaRPr>
          </a:p>
          <a:p>
            <a:pPr lvl="0">
              <a:buFont typeface="Wingdings" pitchFamily="2" charset="2"/>
              <a:buChar char="Ø"/>
            </a:pPr>
            <a:r>
              <a:rPr lang="en-US" b="1" dirty="0">
                <a:solidFill>
                  <a:srgbClr val="00B050"/>
                </a:solidFill>
                <a:latin typeface="Arial Black" panose="020B0A04020102020204" pitchFamily="34" charset="0"/>
                <a:cs typeface="Arial" pitchFamily="34" charset="0"/>
              </a:rPr>
              <a:t>GEMSTONES;</a:t>
            </a:r>
            <a:r>
              <a:rPr lang="en-US" b="1" dirty="0">
                <a:latin typeface="Arial Black" panose="020B0A04020102020204" pitchFamily="34" charset="0"/>
                <a:cs typeface="Arial" pitchFamily="34" charset="0"/>
              </a:rPr>
              <a:t> Beryl, and tourmaline </a:t>
            </a:r>
            <a:r>
              <a:rPr lang="en-US" b="1" dirty="0" err="1">
                <a:latin typeface="Arial Black" panose="020B0A04020102020204" pitchFamily="34" charset="0"/>
                <a:cs typeface="Arial" pitchFamily="34" charset="0"/>
              </a:rPr>
              <a:t>etc</a:t>
            </a:r>
            <a:endParaRPr lang="en-US" b="1" dirty="0">
              <a:latin typeface="Arial Black" panose="020B0A04020102020204" pitchFamily="34" charset="0"/>
              <a:cs typeface="Arial" pitchFamily="34" charset="0"/>
            </a:endParaRPr>
          </a:p>
          <a:p>
            <a:pPr lvl="0">
              <a:buFont typeface="Wingdings" pitchFamily="2" charset="2"/>
              <a:buChar char="Ø"/>
            </a:pPr>
            <a:r>
              <a:rPr lang="en-US" b="1" dirty="0">
                <a:solidFill>
                  <a:srgbClr val="00B050"/>
                </a:solidFill>
                <a:latin typeface="Arial Black" panose="020B0A04020102020204" pitchFamily="34" charset="0"/>
                <a:cs typeface="Arial" pitchFamily="34" charset="0"/>
              </a:rPr>
              <a:t>EVAPORITES</a:t>
            </a:r>
            <a:r>
              <a:rPr lang="en-US" b="1" dirty="0">
                <a:latin typeface="Arial Black" panose="020B0A04020102020204" pitchFamily="34" charset="0"/>
                <a:cs typeface="Arial" pitchFamily="34" charset="0"/>
              </a:rPr>
              <a:t>; Salt and Brine </a:t>
            </a:r>
            <a:r>
              <a:rPr lang="en-US" b="1" dirty="0" err="1">
                <a:latin typeface="Arial Black" panose="020B0A04020102020204" pitchFamily="34" charset="0"/>
                <a:cs typeface="Arial" pitchFamily="34" charset="0"/>
              </a:rPr>
              <a:t>etc</a:t>
            </a:r>
            <a:endParaRPr lang="en-US" b="1" dirty="0">
              <a:latin typeface="Arial Black" panose="020B0A04020102020204" pitchFamily="34" charset="0"/>
              <a:cs typeface="Arial" pitchFamily="34" charset="0"/>
            </a:endParaRPr>
          </a:p>
          <a:p>
            <a:pPr lvl="0">
              <a:buFont typeface="Wingdings" pitchFamily="2" charset="2"/>
              <a:buChar char="Ø"/>
            </a:pPr>
            <a:r>
              <a:rPr lang="en-US" b="1" dirty="0">
                <a:latin typeface="Arial Black" panose="020B0A04020102020204" pitchFamily="34" charset="0"/>
                <a:cs typeface="Arial" pitchFamily="34" charset="0"/>
              </a:rPr>
              <a:t>Also, the State is blessed with substantial Hydrocarbon/Petroleum and Uranium deposits.</a:t>
            </a:r>
          </a:p>
        </p:txBody>
      </p:sp>
      <p:sp>
        <p:nvSpPr>
          <p:cNvPr id="4" name="Slide Number Placeholder 3"/>
          <p:cNvSpPr>
            <a:spLocks noGrp="1"/>
          </p:cNvSpPr>
          <p:nvPr>
            <p:ph type="sldNum" sz="quarter" idx="12"/>
          </p:nvPr>
        </p:nvSpPr>
        <p:spPr/>
        <p:txBody>
          <a:bodyPr/>
          <a:lstStyle/>
          <a:p>
            <a:fld id="{7635D0BE-0FD8-4973-BFA0-99F95B6230AD}" type="slidenum">
              <a:rPr lang="en-US" smtClean="0"/>
              <a:pPr/>
              <a:t>15</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724400"/>
            <a:ext cx="2438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7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 y="388634"/>
            <a:ext cx="6575947" cy="772607"/>
          </a:xfrm>
        </p:spPr>
        <p:txBody>
          <a:bodyPr>
            <a:noAutofit/>
          </a:bodyPr>
          <a:lstStyle/>
          <a:p>
            <a:r>
              <a:rPr lang="en-US" sz="2000" dirty="0">
                <a:latin typeface="Arial Black" panose="020B0A04020102020204" pitchFamily="34" charset="0"/>
              </a:rPr>
              <a:t>A few of the Minerals found in Bauchi State….. Clockwise below are (a) Limestone….(b) Kaolin….(c) Titanium….(d) Gold….  </a:t>
            </a:r>
          </a:p>
        </p:txBody>
      </p:sp>
      <p:sp>
        <p:nvSpPr>
          <p:cNvPr id="4" name="Slide Number Placeholder 3"/>
          <p:cNvSpPr>
            <a:spLocks noGrp="1"/>
          </p:cNvSpPr>
          <p:nvPr>
            <p:ph type="sldNum" sz="quarter" idx="12"/>
          </p:nvPr>
        </p:nvSpPr>
        <p:spPr/>
        <p:txBody>
          <a:bodyPr/>
          <a:lstStyle/>
          <a:p>
            <a:fld id="{7635D0BE-0FD8-4973-BFA0-99F95B6230AD}" type="slidenum">
              <a:rPr lang="en-US" smtClean="0"/>
              <a:pPr/>
              <a:t>16</a:t>
            </a:fld>
            <a:endParaRPr lang="en-US"/>
          </a:p>
        </p:txBody>
      </p:sp>
      <p:pic>
        <p:nvPicPr>
          <p:cNvPr id="2050" name="Picture 2" descr="https://lh4.googleusercontent.com/EJ16-fPGyZ6tlCc_xoGrUdnV83WGr1fP-f6EtPH-qwH3N9XBPL8FScjPLMRgOzQwE86NumCtuvAK8BXLRL5Gc34iVJFcby1QyCJylMYKzkmh1h1ZNWI28j_au3vL0xwKlOlb8B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78124"/>
            <a:ext cx="2870036" cy="23574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8KzqIxKpmCqQ1zp02iwM9eddszLgOI9GU4HWHpo4A3cc5LshMj1sWLzqdsLEXbGxXmxoROUxtgYz0Tn1-LJ8vWMnXjWgfCXsNoRMp3p4Sk1h6ExtNkr0i4rNZWWBqpbG5XxUj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395211"/>
            <a:ext cx="2920181" cy="1646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09" y="5108029"/>
            <a:ext cx="2689692" cy="15092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4910137"/>
            <a:ext cx="2857500" cy="1905000"/>
          </a:xfrm>
          <a:prstGeom prst="rect">
            <a:avLst/>
          </a:prstGeom>
        </p:spPr>
      </p:pic>
      <p:sp>
        <p:nvSpPr>
          <p:cNvPr id="10" name="TextBox 9"/>
          <p:cNvSpPr txBox="1"/>
          <p:nvPr/>
        </p:nvSpPr>
        <p:spPr>
          <a:xfrm>
            <a:off x="4093488" y="1204731"/>
            <a:ext cx="1761402" cy="369332"/>
          </a:xfrm>
          <a:prstGeom prst="rect">
            <a:avLst/>
          </a:prstGeom>
          <a:noFill/>
        </p:spPr>
        <p:txBody>
          <a:bodyPr wrap="square" rtlCol="0">
            <a:spAutoFit/>
          </a:bodyPr>
          <a:lstStyle/>
          <a:p>
            <a:endParaRPr lang="en-US" dirty="0"/>
          </a:p>
        </p:txBody>
      </p:sp>
      <p:sp>
        <p:nvSpPr>
          <p:cNvPr id="9" name="TextBox 8"/>
          <p:cNvSpPr txBox="1"/>
          <p:nvPr/>
        </p:nvSpPr>
        <p:spPr>
          <a:xfrm>
            <a:off x="805973" y="1908792"/>
            <a:ext cx="2156347" cy="369332"/>
          </a:xfrm>
          <a:prstGeom prst="rect">
            <a:avLst/>
          </a:prstGeom>
          <a:noFill/>
        </p:spPr>
        <p:txBody>
          <a:bodyPr wrap="square" rtlCol="0">
            <a:spAutoFit/>
          </a:bodyPr>
          <a:lstStyle/>
          <a:p>
            <a:r>
              <a:rPr lang="en-US" dirty="0">
                <a:latin typeface="Arial Black" panose="020B0A04020102020204" pitchFamily="34" charset="0"/>
              </a:rPr>
              <a:t>Limestone</a:t>
            </a:r>
            <a:endParaRPr lang="en-US" dirty="0"/>
          </a:p>
        </p:txBody>
      </p:sp>
      <p:sp>
        <p:nvSpPr>
          <p:cNvPr id="6" name="Rectangle 5"/>
          <p:cNvSpPr/>
          <p:nvPr/>
        </p:nvSpPr>
        <p:spPr>
          <a:xfrm>
            <a:off x="4952233" y="1908792"/>
            <a:ext cx="992579" cy="369332"/>
          </a:xfrm>
          <a:prstGeom prst="rect">
            <a:avLst/>
          </a:prstGeom>
        </p:spPr>
        <p:txBody>
          <a:bodyPr wrap="none">
            <a:spAutoFit/>
          </a:bodyPr>
          <a:lstStyle/>
          <a:p>
            <a:r>
              <a:rPr lang="en-US" dirty="0">
                <a:latin typeface="Arial Black" panose="020B0A04020102020204" pitchFamily="34" charset="0"/>
              </a:rPr>
              <a:t>Kaolin</a:t>
            </a:r>
            <a:endParaRPr lang="en-US" dirty="0"/>
          </a:p>
        </p:txBody>
      </p:sp>
      <p:sp>
        <p:nvSpPr>
          <p:cNvPr id="7" name="Rectangle 6"/>
          <p:cNvSpPr/>
          <p:nvPr/>
        </p:nvSpPr>
        <p:spPr>
          <a:xfrm>
            <a:off x="4952233" y="4527868"/>
            <a:ext cx="1300356" cy="369332"/>
          </a:xfrm>
          <a:prstGeom prst="rect">
            <a:avLst/>
          </a:prstGeom>
        </p:spPr>
        <p:txBody>
          <a:bodyPr wrap="none">
            <a:spAutoFit/>
          </a:bodyPr>
          <a:lstStyle/>
          <a:p>
            <a:r>
              <a:rPr lang="en-US" dirty="0">
                <a:latin typeface="Arial Black" panose="020B0A04020102020204" pitchFamily="34" charset="0"/>
              </a:rPr>
              <a:t>Titanium</a:t>
            </a:r>
            <a:endParaRPr lang="en-US" dirty="0"/>
          </a:p>
        </p:txBody>
      </p:sp>
      <p:sp>
        <p:nvSpPr>
          <p:cNvPr id="8" name="Rectangle 7"/>
          <p:cNvSpPr/>
          <p:nvPr/>
        </p:nvSpPr>
        <p:spPr>
          <a:xfrm>
            <a:off x="805973" y="4703241"/>
            <a:ext cx="761747" cy="369332"/>
          </a:xfrm>
          <a:prstGeom prst="rect">
            <a:avLst/>
          </a:prstGeom>
        </p:spPr>
        <p:txBody>
          <a:bodyPr wrap="none">
            <a:spAutoFit/>
          </a:bodyPr>
          <a:lstStyle/>
          <a:p>
            <a:r>
              <a:rPr lang="en-US" dirty="0">
                <a:latin typeface="Arial Black" panose="020B0A04020102020204" pitchFamily="34" charset="0"/>
              </a:rPr>
              <a:t>Gold</a:t>
            </a:r>
            <a:endParaRPr lang="en-US" dirty="0"/>
          </a:p>
        </p:txBody>
      </p:sp>
      <p:pic>
        <p:nvPicPr>
          <p:cNvPr id="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7959" y="6458"/>
            <a:ext cx="2438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81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38"/>
            <a:ext cx="7055380" cy="918882"/>
          </a:xfrm>
          <a:solidFill>
            <a:schemeClr val="bg2">
              <a:lumMod val="40000"/>
              <a:lumOff val="60000"/>
            </a:schemeClr>
          </a:solidFill>
        </p:spPr>
        <p:txBody>
          <a:bodyPr>
            <a:normAutofit fontScale="90000"/>
          </a:bodyPr>
          <a:lstStyle/>
          <a:p>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anose="020B0A04020102020204" pitchFamily="34" charset="0"/>
                <a:cs typeface="Arial" pitchFamily="34" charset="0"/>
              </a:rPr>
              <a:t>Geological and Mineral Resources Map of Bauchi State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1438608"/>
            <a:ext cx="7521897" cy="4885992"/>
          </a:xfrm>
        </p:spPr>
      </p:pic>
      <p:sp>
        <p:nvSpPr>
          <p:cNvPr id="3" name="Slide Number Placeholder 2"/>
          <p:cNvSpPr>
            <a:spLocks noGrp="1"/>
          </p:cNvSpPr>
          <p:nvPr>
            <p:ph type="sldNum" sz="quarter" idx="12"/>
          </p:nvPr>
        </p:nvSpPr>
        <p:spPr/>
        <p:txBody>
          <a:bodyPr/>
          <a:lstStyle/>
          <a:p>
            <a:fld id="{7635D0BE-0FD8-4973-BFA0-99F95B6230AD}" type="slidenum">
              <a:rPr lang="en-US" smtClean="0"/>
              <a:pPr/>
              <a:t>17</a:t>
            </a:fld>
            <a:endParaRPr lang="en-US"/>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2308225" cy="217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09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553201" cy="990600"/>
          </a:xfrm>
        </p:spPr>
        <p:txBody>
          <a:bodyPr>
            <a:normAutofit/>
          </a:bodyPr>
          <a:lstStyle/>
          <a:p>
            <a:r>
              <a:rPr lang="en-US" sz="2400" dirty="0">
                <a:latin typeface="Arial Black" panose="020B0A04020102020204" pitchFamily="34" charset="0"/>
              </a:rPr>
              <a:t>Reforms introduced in solid minerals development</a:t>
            </a:r>
          </a:p>
        </p:txBody>
      </p:sp>
      <p:sp>
        <p:nvSpPr>
          <p:cNvPr id="3" name="Content Placeholder 2"/>
          <p:cNvSpPr>
            <a:spLocks noGrp="1"/>
          </p:cNvSpPr>
          <p:nvPr>
            <p:ph idx="1"/>
          </p:nvPr>
        </p:nvSpPr>
        <p:spPr>
          <a:xfrm>
            <a:off x="0" y="1918047"/>
            <a:ext cx="9144000" cy="4863753"/>
          </a:xfrm>
        </p:spPr>
        <p:txBody>
          <a:bodyPr/>
          <a:lstStyle/>
          <a:p>
            <a:r>
              <a:rPr lang="en-US" dirty="0">
                <a:latin typeface="Arial Black" panose="020B0A04020102020204" pitchFamily="34" charset="0"/>
              </a:rPr>
              <a:t>The Bauchi Mining Synergy and Exploration Limited (BAMSEL) was incorporated by the Government as a Special Purpose Vehicle (SPV) to promote PPP in the following areas: </a:t>
            </a:r>
          </a:p>
          <a:p>
            <a:pPr marL="0" indent="0">
              <a:buNone/>
            </a:pPr>
            <a:r>
              <a:rPr lang="en-US" dirty="0">
                <a:latin typeface="Arial Black" panose="020B0A04020102020204" pitchFamily="34" charset="0"/>
              </a:rPr>
              <a:t>	- 	promote private investment in 					downstream value chain </a:t>
            </a:r>
          </a:p>
          <a:p>
            <a:pPr marL="0" indent="0">
              <a:buNone/>
            </a:pPr>
            <a:r>
              <a:rPr lang="en-US" dirty="0">
                <a:latin typeface="Arial Black" panose="020B0A04020102020204" pitchFamily="34" charset="0"/>
              </a:rPr>
              <a:t>	- 	investment in long-term exploration</a:t>
            </a:r>
          </a:p>
          <a:p>
            <a:pPr marL="0" indent="0">
              <a:buNone/>
            </a:pPr>
            <a:r>
              <a:rPr lang="en-US" dirty="0">
                <a:latin typeface="Arial Black" panose="020B0A04020102020204" pitchFamily="34" charset="0"/>
              </a:rPr>
              <a:t>		 either solely or in partnership </a:t>
            </a:r>
            <a:r>
              <a:rPr lang="en-US" dirty="0" smtClean="0">
                <a:latin typeface="Arial Black" panose="020B0A04020102020204" pitchFamily="34" charset="0"/>
              </a:rPr>
              <a:t> with the State</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7635D0BE-0FD8-4973-BFA0-99F95B6230AD}" type="slidenum">
              <a:rPr lang="en-US" smtClean="0"/>
              <a:pPr/>
              <a:t>18</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724400"/>
            <a:ext cx="2438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73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313" y="4967770"/>
            <a:ext cx="2262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6179"/>
            <a:ext cx="6347713" cy="768222"/>
          </a:xfrm>
          <a:solidFill>
            <a:schemeClr val="bg2">
              <a:lumMod val="40000"/>
              <a:lumOff val="60000"/>
            </a:schemeClr>
          </a:solidFill>
        </p:spPr>
        <p:txBody>
          <a:bodyPr>
            <a:normAutofit/>
          </a:bodyPr>
          <a:lstStyle/>
          <a:p>
            <a:r>
              <a:rPr lang="en-GB" sz="2200" b="1" dirty="0">
                <a:solidFill>
                  <a:srgbClr val="FF0000"/>
                </a:solidFill>
                <a:latin typeface="Arial Black" panose="020B0A04020102020204" pitchFamily="34" charset="0"/>
                <a:ea typeface="Geneva" charset="-128"/>
              </a:rPr>
              <a:t>SOLID MINERALS…..</a:t>
            </a:r>
            <a:r>
              <a:rPr lang="en-GB" b="1" dirty="0">
                <a:solidFill>
                  <a:srgbClr val="FF0000"/>
                </a:solidFill>
                <a:latin typeface="Arial" pitchFamily="34" charset="0"/>
                <a:ea typeface="Geneva" charset="-128"/>
              </a:rPr>
              <a:t/>
            </a:r>
            <a:br>
              <a:rPr lang="en-GB" b="1" dirty="0">
                <a:solidFill>
                  <a:srgbClr val="FF0000"/>
                </a:solidFill>
                <a:latin typeface="Arial" pitchFamily="34" charset="0"/>
                <a:ea typeface="Geneva" charset="-128"/>
              </a:rPr>
            </a:br>
            <a:r>
              <a:rPr lang="en-GB" sz="1800" b="1" dirty="0">
                <a:solidFill>
                  <a:schemeClr val="tx1"/>
                </a:solidFill>
                <a:latin typeface="Arial Black" panose="020B0A04020102020204" pitchFamily="34" charset="0"/>
                <a:ea typeface="Geneva" charset="-128"/>
              </a:rPr>
              <a:t>SECTORAL INCENTIVES ON SOLID MINERALS</a:t>
            </a:r>
            <a:endParaRPr lang="en-US" sz="18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152400" y="1143000"/>
            <a:ext cx="8839199" cy="5715000"/>
          </a:xfrm>
        </p:spPr>
        <p:txBody>
          <a:bodyPr>
            <a:normAutofit/>
          </a:bodyPr>
          <a:lstStyle/>
          <a:p>
            <a:r>
              <a:rPr lang="en-US" dirty="0">
                <a:latin typeface="Arial Black" panose="020B0A04020102020204" pitchFamily="34" charset="0"/>
              </a:rPr>
              <a:t>Tax Exemption for the first three years of operation</a:t>
            </a:r>
          </a:p>
          <a:p>
            <a:r>
              <a:rPr lang="en-US" dirty="0">
                <a:latin typeface="Arial Black" panose="020B0A04020102020204" pitchFamily="34" charset="0"/>
              </a:rPr>
              <a:t>Custom and Import Duty Exemption on plant, machinery, equipment and accessories used exclusively for mineral mining related activities.</a:t>
            </a:r>
          </a:p>
          <a:p>
            <a:r>
              <a:rPr lang="en-US" dirty="0">
                <a:latin typeface="Arial Black" panose="020B0A04020102020204" pitchFamily="34" charset="0"/>
              </a:rPr>
              <a:t>Tax Relief at 20% for Companies Income Tax instead of 30%</a:t>
            </a:r>
          </a:p>
          <a:p>
            <a:r>
              <a:rPr lang="en-US" dirty="0">
                <a:latin typeface="Arial Black" panose="020B0A04020102020204" pitchFamily="34" charset="0"/>
              </a:rPr>
              <a:t>95% Accelerated Capital Allowance on Capital Expenditure in the first year of use of the asset</a:t>
            </a:r>
          </a:p>
          <a:p>
            <a:r>
              <a:rPr lang="en-US" dirty="0">
                <a:latin typeface="Arial Black" panose="020B0A04020102020204" pitchFamily="34" charset="0"/>
              </a:rPr>
              <a:t>Investment Tax Relief Allowance</a:t>
            </a:r>
          </a:p>
          <a:p>
            <a:r>
              <a:rPr lang="en-US" dirty="0">
                <a:latin typeface="Arial Black" panose="020B0A04020102020204" pitchFamily="34" charset="0"/>
              </a:rPr>
              <a:t>Provision of land other than mining site at </a:t>
            </a:r>
            <a:r>
              <a:rPr lang="en-US" dirty="0" smtClean="0">
                <a:latin typeface="Arial Black" panose="020B0A04020102020204" pitchFamily="34" charset="0"/>
              </a:rPr>
              <a:t>concessionary rates</a:t>
            </a:r>
            <a:endParaRPr lang="en-US" dirty="0">
              <a:latin typeface="Arial Black" panose="020B0A04020102020204" pitchFamily="34" charset="0"/>
            </a:endParaRPr>
          </a:p>
          <a:p>
            <a:pPr lvl="0"/>
            <a:r>
              <a:rPr lang="en-US" dirty="0">
                <a:latin typeface="Arial Black" panose="020B0A04020102020204" pitchFamily="34" charset="0"/>
              </a:rPr>
              <a:t>A modest Royalty fee to the State </a:t>
            </a:r>
            <a:r>
              <a:rPr lang="en-US" dirty="0" smtClean="0">
                <a:latin typeface="Arial Black" panose="020B0A04020102020204" pitchFamily="34" charset="0"/>
              </a:rPr>
              <a:t>Government</a:t>
            </a:r>
          </a:p>
          <a:p>
            <a:pPr lvl="0"/>
            <a:r>
              <a:rPr lang="en-US" b="1" dirty="0" smtClean="0">
                <a:latin typeface="Arial Black" panose="020B0A04020102020204" pitchFamily="34" charset="0"/>
                <a:cs typeface="Arial" pitchFamily="34" charset="0"/>
              </a:rPr>
              <a:t>Availability of  </a:t>
            </a:r>
            <a:r>
              <a:rPr lang="en-US" b="1" dirty="0">
                <a:latin typeface="Arial Black" panose="020B0A04020102020204" pitchFamily="34" charset="0"/>
                <a:cs typeface="Arial" pitchFamily="34" charset="0"/>
              </a:rPr>
              <a:t>technically skilled  and unskilled workers as the State is a host to various federal technical institutions such as the Federal University of Technology(ATBU), Federal Polytechnic besides the State owned higher institution of learning such the Bauchi State University, Bauchi State Polytechnic among others.</a:t>
            </a:r>
          </a:p>
          <a:p>
            <a:pPr lvl="0"/>
            <a:r>
              <a:rPr lang="en-US" b="1" dirty="0">
                <a:latin typeface="Arial Black" panose="020B0A04020102020204" pitchFamily="34" charset="0"/>
                <a:cs typeface="Arial" pitchFamily="34" charset="0"/>
              </a:rPr>
              <a:t>Very receipted and hospitable host communities</a:t>
            </a:r>
            <a:endParaRPr lang="en-US" dirty="0"/>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a:p>
        </p:txBody>
      </p:sp>
      <p:sp>
        <p:nvSpPr>
          <p:cNvPr id="4" name="Slide Number Placeholder 3"/>
          <p:cNvSpPr>
            <a:spLocks noGrp="1"/>
          </p:cNvSpPr>
          <p:nvPr>
            <p:ph type="sldNum" sz="quarter" idx="12"/>
          </p:nvPr>
        </p:nvSpPr>
        <p:spPr/>
        <p:txBody>
          <a:bodyPr/>
          <a:lstStyle/>
          <a:p>
            <a:fld id="{7635D0BE-0FD8-4973-BFA0-99F95B6230AD}" type="slidenum">
              <a:rPr lang="en-US" smtClean="0"/>
              <a:pPr/>
              <a:t>19</a:t>
            </a:fld>
            <a:endParaRPr lang="en-US"/>
          </a:p>
        </p:txBody>
      </p:sp>
    </p:spTree>
    <p:extLst>
      <p:ext uri="{BB962C8B-B14F-4D97-AF65-F5344CB8AC3E}">
        <p14:creationId xmlns:p14="http://schemas.microsoft.com/office/powerpoint/2010/main" val="402718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33" y="152400"/>
            <a:ext cx="6980467" cy="709282"/>
          </a:xfrm>
        </p:spPr>
        <p:txBody>
          <a:bodyPr>
            <a:normAutofit fontScale="90000"/>
          </a:bodyPr>
          <a:lstStyle/>
          <a:p>
            <a:r>
              <a:rPr lang="en-US" sz="2800" dirty="0"/>
              <a:t>Map of Nigeria showing Bauchi </a:t>
            </a:r>
            <a:r>
              <a:rPr lang="en-US" sz="2800" dirty="0" smtClean="0"/>
              <a:t>State of Nigeria</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89924"/>
            <a:ext cx="9144000" cy="5968075"/>
          </a:xfrm>
        </p:spPr>
      </p:pic>
      <p:sp>
        <p:nvSpPr>
          <p:cNvPr id="4" name="Slide Number Placeholder 3"/>
          <p:cNvSpPr>
            <a:spLocks noGrp="1"/>
          </p:cNvSpPr>
          <p:nvPr>
            <p:ph type="sldNum" sz="quarter" idx="12"/>
          </p:nvPr>
        </p:nvSpPr>
        <p:spPr/>
        <p:txBody>
          <a:bodyPr/>
          <a:lstStyle/>
          <a:p>
            <a:fld id="{7635D0BE-0FD8-4973-BFA0-99F95B6230AD}" type="slidenum">
              <a:rPr lang="en-US" smtClean="0"/>
              <a:pPr/>
              <a:t>2</a:t>
            </a:fld>
            <a:endParaRPr lang="en-US"/>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312" y="43656"/>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86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8565"/>
            <a:ext cx="6347713" cy="593435"/>
          </a:xfrm>
        </p:spPr>
        <p:txBody>
          <a:bodyPr>
            <a:noAutofit/>
          </a:bodyPr>
          <a:lstStyle/>
          <a:p>
            <a:r>
              <a:rPr lang="en-US" sz="2000" dirty="0">
                <a:latin typeface="Arial Black" panose="020B0A04020102020204" pitchFamily="34" charset="0"/>
              </a:rPr>
              <a:t>Bauchi State Invites Expression of Interest….</a:t>
            </a:r>
          </a:p>
        </p:txBody>
      </p:sp>
      <p:sp>
        <p:nvSpPr>
          <p:cNvPr id="3" name="Content Placeholder 2"/>
          <p:cNvSpPr>
            <a:spLocks noGrp="1"/>
          </p:cNvSpPr>
          <p:nvPr>
            <p:ph idx="1"/>
          </p:nvPr>
        </p:nvSpPr>
        <p:spPr>
          <a:xfrm>
            <a:off x="2819400" y="914400"/>
            <a:ext cx="4724400" cy="4795173"/>
          </a:xfrm>
        </p:spPr>
        <p:txBody>
          <a:bodyPr>
            <a:normAutofit/>
          </a:bodyPr>
          <a:lstStyle/>
          <a:p>
            <a:pPr marL="0" indent="0">
              <a:buNone/>
            </a:pPr>
            <a:r>
              <a:rPr lang="en-US" sz="1600" dirty="0">
                <a:latin typeface="Arial Black" panose="020B0A04020102020204" pitchFamily="34" charset="0"/>
                <a:ea typeface="Geneva" charset="-128"/>
              </a:rPr>
              <a:t>1.	Investment in a structured and certified Geological Survey to ascertain the type, quantity, quality and commercial viability of mineral deposits in the State</a:t>
            </a:r>
          </a:p>
          <a:p>
            <a:pPr marL="0" indent="0">
              <a:buNone/>
            </a:pPr>
            <a:r>
              <a:rPr lang="en-US" sz="1600" dirty="0">
                <a:latin typeface="Arial Black" panose="020B0A04020102020204" pitchFamily="34" charset="0"/>
                <a:ea typeface="Geneva" charset="-128"/>
              </a:rPr>
              <a:t>2.	Investment to set up Mining industries / Exploration companies on any of the mineral lines </a:t>
            </a:r>
          </a:p>
          <a:p>
            <a:pPr marL="0" indent="0">
              <a:buNone/>
            </a:pPr>
            <a:r>
              <a:rPr lang="en-US" sz="1600" dirty="0">
                <a:latin typeface="Arial Black" panose="020B0A04020102020204" pitchFamily="34" charset="0"/>
                <a:ea typeface="Geneva" charset="-128"/>
              </a:rPr>
              <a:t>3.	Investment in setting up Mineral based Processing Companies to produce value added goods for domestic consumption and exports e.g. </a:t>
            </a:r>
          </a:p>
          <a:p>
            <a:pPr marL="0" indent="0">
              <a:buNone/>
            </a:pPr>
            <a:r>
              <a:rPr lang="en-US" sz="1600" dirty="0">
                <a:latin typeface="Arial Black" panose="020B0A04020102020204" pitchFamily="34" charset="0"/>
                <a:ea typeface="Geneva" charset="-128"/>
              </a:rPr>
              <a:t> -	</a:t>
            </a:r>
            <a:r>
              <a:rPr lang="en-US" sz="1600" dirty="0">
                <a:solidFill>
                  <a:schemeClr val="tx1"/>
                </a:solidFill>
                <a:latin typeface="Arial Black" panose="020B0A04020102020204" pitchFamily="34" charset="0"/>
                <a:ea typeface="Geneva" charset="-128"/>
              </a:rPr>
              <a:t>Proposed </a:t>
            </a:r>
            <a:r>
              <a:rPr lang="en-US" sz="1600" dirty="0" err="1">
                <a:solidFill>
                  <a:schemeClr val="tx1"/>
                </a:solidFill>
                <a:latin typeface="Arial Black" panose="020B0A04020102020204" pitchFamily="34" charset="0"/>
                <a:ea typeface="Geneva" charset="-128"/>
              </a:rPr>
              <a:t>Gwana</a:t>
            </a:r>
            <a:r>
              <a:rPr lang="en-US" sz="1600" dirty="0">
                <a:solidFill>
                  <a:schemeClr val="tx1"/>
                </a:solidFill>
                <a:latin typeface="Arial Black" panose="020B0A04020102020204" pitchFamily="34" charset="0"/>
                <a:ea typeface="Geneva" charset="-128"/>
              </a:rPr>
              <a:t> Cement Company</a:t>
            </a:r>
          </a:p>
          <a:p>
            <a:pPr marL="0" indent="0">
              <a:buNone/>
            </a:pPr>
            <a:r>
              <a:rPr lang="en-US" sz="1600" dirty="0">
                <a:latin typeface="Arial Black" panose="020B0A04020102020204" pitchFamily="34" charset="0"/>
              </a:rPr>
              <a:t>4. Setting up a raw and processed Mineral Buying Center</a:t>
            </a:r>
          </a:p>
        </p:txBody>
      </p:sp>
      <p:sp>
        <p:nvSpPr>
          <p:cNvPr id="4" name="Slide Number Placeholder 3"/>
          <p:cNvSpPr>
            <a:spLocks noGrp="1"/>
          </p:cNvSpPr>
          <p:nvPr>
            <p:ph type="sldNum" sz="quarter" idx="12"/>
          </p:nvPr>
        </p:nvSpPr>
        <p:spPr/>
        <p:txBody>
          <a:bodyPr/>
          <a:lstStyle/>
          <a:p>
            <a:fld id="{7635D0BE-0FD8-4973-BFA0-99F95B6230AD}" type="slidenum">
              <a:rPr lang="en-US" smtClean="0"/>
              <a:pPr/>
              <a:t>20</a:t>
            </a:fld>
            <a:endParaRPr lang="en-US"/>
          </a:p>
        </p:txBody>
      </p:sp>
      <p:sp>
        <p:nvSpPr>
          <p:cNvPr id="5" name="Pie 4"/>
          <p:cNvSpPr/>
          <p:nvPr/>
        </p:nvSpPr>
        <p:spPr>
          <a:xfrm>
            <a:off x="152400" y="914400"/>
            <a:ext cx="5181600" cy="4835986"/>
          </a:xfrm>
          <a:prstGeom prst="pie">
            <a:avLst>
              <a:gd name="adj1" fmla="val 5400000"/>
              <a:gd name="adj2" fmla="val 1621543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a:p>
            <a:endParaRPr lang="en-US" dirty="0"/>
          </a:p>
          <a:p>
            <a:endParaRPr lang="en-US" dirty="0"/>
          </a:p>
          <a:p>
            <a:endParaRPr lang="en-US" dirty="0">
              <a:solidFill>
                <a:srgbClr val="FF0000"/>
              </a:solidFill>
            </a:endParaRPr>
          </a:p>
          <a:p>
            <a:r>
              <a:rPr lang="en-US" dirty="0">
                <a:solidFill>
                  <a:srgbClr val="FF0000"/>
                </a:solidFill>
                <a:latin typeface="Arial Black" panose="020B0A04020102020204" pitchFamily="34" charset="0"/>
              </a:rPr>
              <a:t>Investment</a:t>
            </a:r>
          </a:p>
          <a:p>
            <a:r>
              <a:rPr lang="en-US" dirty="0">
                <a:solidFill>
                  <a:srgbClr val="FF0000"/>
                </a:solidFill>
                <a:latin typeface="Arial Black" panose="020B0A04020102020204" pitchFamily="34" charset="0"/>
              </a:rPr>
              <a:t>Opportunities</a:t>
            </a: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33800"/>
            <a:ext cx="1295400" cy="116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3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1" cy="1447800"/>
          </a:xfrm>
        </p:spPr>
        <p:txBody>
          <a:bodyPr>
            <a:normAutofit fontScale="90000"/>
          </a:bodyPr>
          <a:lstStyle/>
          <a:p>
            <a:pPr marL="342900" lvl="0" indent="-342900">
              <a:spcBef>
                <a:spcPts val="1000"/>
              </a:spcBef>
              <a:buClr>
                <a:srgbClr val="90C226"/>
              </a:buClr>
              <a:buSzPct val="80000"/>
              <a:buFont typeface="Wingdings 3" charset="2"/>
              <a:buChar char=""/>
            </a:pPr>
            <a:r>
              <a:rPr lang="en-US" sz="2800" dirty="0">
                <a:latin typeface="Arial Black" panose="020B0A04020102020204" pitchFamily="34" charset="0"/>
              </a:rPr>
              <a:t>c. Brownfield </a:t>
            </a:r>
            <a:r>
              <a:rPr lang="en-US" sz="2800" dirty="0" smtClean="0">
                <a:latin typeface="Arial Black" panose="020B0A04020102020204" pitchFamily="34" charset="0"/>
              </a:rPr>
              <a:t>Investments </a:t>
            </a:r>
            <a:r>
              <a:rPr lang="en-US" sz="2200" b="1" dirty="0" smtClean="0">
                <a:latin typeface="Arial Black" panose="020B0A04020102020204" pitchFamily="34" charset="0"/>
              </a:rPr>
              <a:t>(</a:t>
            </a:r>
            <a:r>
              <a:rPr lang="en-US" sz="2200" b="1" dirty="0">
                <a:solidFill>
                  <a:srgbClr val="FF0000"/>
                </a:solidFill>
                <a:latin typeface="Arial Black" panose="020B0A04020102020204" pitchFamily="34" charset="0"/>
              </a:rPr>
              <a:t>Multi-Sector brownfield </a:t>
            </a:r>
            <a:r>
              <a:rPr lang="en-US" sz="2200" b="1" dirty="0" smtClean="0">
                <a:solidFill>
                  <a:srgbClr val="FF0000"/>
                </a:solidFill>
                <a:latin typeface="Arial Black" panose="020B0A04020102020204" pitchFamily="34" charset="0"/>
              </a:rPr>
              <a:t> opportunities</a:t>
            </a:r>
            <a:r>
              <a:rPr lang="en-US" sz="2200" b="1" dirty="0">
                <a:latin typeface="Arial Black" panose="020B0A04020102020204" pitchFamily="34" charset="0"/>
              </a:rPr>
              <a:t>) </a:t>
            </a:r>
            <a:r>
              <a:rPr lang="en-US" sz="1800" dirty="0">
                <a:solidFill>
                  <a:prstClr val="black">
                    <a:lumMod val="75000"/>
                    <a:lumOff val="25000"/>
                  </a:prstClr>
                </a:solidFill>
                <a:latin typeface="Arial Black" panose="020B0A04020102020204" pitchFamily="34" charset="0"/>
                <a:ea typeface="+mn-ea"/>
                <a:cs typeface="+mn-cs"/>
              </a:rPr>
              <a:t>It is the cardinal objective of the present administration to attract private investment in order to resuscitate these industries either through partnership  or outright divestment   </a:t>
            </a:r>
            <a:br>
              <a:rPr lang="en-US" sz="1800" dirty="0">
                <a:solidFill>
                  <a:prstClr val="black">
                    <a:lumMod val="75000"/>
                    <a:lumOff val="25000"/>
                  </a:prstClr>
                </a:solidFill>
                <a:latin typeface="Arial Black" panose="020B0A04020102020204" pitchFamily="34" charset="0"/>
                <a:ea typeface="+mn-ea"/>
                <a:cs typeface="+mn-cs"/>
              </a:rPr>
            </a:br>
            <a:r>
              <a:rPr lang="en-US" sz="1800" dirty="0">
                <a:solidFill>
                  <a:prstClr val="black">
                    <a:lumMod val="75000"/>
                    <a:lumOff val="25000"/>
                  </a:prstClr>
                </a:solidFill>
                <a:latin typeface="Arial Black" panose="020B0A04020102020204" pitchFamily="34" charset="0"/>
                <a:ea typeface="+mn-ea"/>
                <a:cs typeface="+mn-cs"/>
              </a:rPr>
              <a:t/>
            </a:r>
            <a:br>
              <a:rPr lang="en-US" sz="1800" dirty="0">
                <a:solidFill>
                  <a:prstClr val="black">
                    <a:lumMod val="75000"/>
                    <a:lumOff val="25000"/>
                  </a:prstClr>
                </a:solidFill>
                <a:latin typeface="Arial Black" panose="020B0A04020102020204" pitchFamily="34" charset="0"/>
                <a:ea typeface="+mn-ea"/>
                <a:cs typeface="+mn-cs"/>
              </a:rPr>
            </a:br>
            <a:endParaRPr lang="en-US" sz="2200" b="1" dirty="0">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0947384"/>
              </p:ext>
            </p:extLst>
          </p:nvPr>
        </p:nvGraphicFramePr>
        <p:xfrm>
          <a:off x="762000" y="1676399"/>
          <a:ext cx="6195312" cy="4081975"/>
        </p:xfrm>
        <a:graphic>
          <a:graphicData uri="http://schemas.openxmlformats.org/drawingml/2006/table">
            <a:tbl>
              <a:tblPr firstRow="1" firstCol="1" bandRow="1">
                <a:tableStyleId>{5C22544A-7EE6-4342-B048-85BDC9FD1C3A}</a:tableStyleId>
              </a:tblPr>
              <a:tblGrid>
                <a:gridCol w="3626645">
                  <a:extLst>
                    <a:ext uri="{9D8B030D-6E8A-4147-A177-3AD203B41FA5}">
                      <a16:colId xmlns:a16="http://schemas.microsoft.com/office/drawing/2014/main" val="20000"/>
                    </a:ext>
                  </a:extLst>
                </a:gridCol>
                <a:gridCol w="2568667">
                  <a:extLst>
                    <a:ext uri="{9D8B030D-6E8A-4147-A177-3AD203B41FA5}">
                      <a16:colId xmlns:a16="http://schemas.microsoft.com/office/drawing/2014/main" val="20001"/>
                    </a:ext>
                  </a:extLst>
                </a:gridCol>
              </a:tblGrid>
              <a:tr h="592545">
                <a:tc>
                  <a:txBody>
                    <a:bodyPr/>
                    <a:lstStyle/>
                    <a:p>
                      <a:pPr marL="0" marR="0">
                        <a:lnSpc>
                          <a:spcPct val="107000"/>
                        </a:lnSpc>
                        <a:spcBef>
                          <a:spcPts val="0"/>
                        </a:spcBef>
                        <a:spcAft>
                          <a:spcPts val="0"/>
                        </a:spcAft>
                      </a:pPr>
                      <a:r>
                        <a:rPr lang="en-US" sz="1800" b="1" dirty="0">
                          <a:effectLst/>
                        </a:rPr>
                        <a:t>COMPANY NAME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SECTOR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8490">
                <a:tc>
                  <a:txBody>
                    <a:bodyPr/>
                    <a:lstStyle/>
                    <a:p>
                      <a:pPr marL="0" marR="0">
                        <a:lnSpc>
                          <a:spcPct val="107000"/>
                        </a:lnSpc>
                        <a:spcBef>
                          <a:spcPts val="0"/>
                        </a:spcBef>
                        <a:spcAft>
                          <a:spcPts val="0"/>
                        </a:spcAft>
                      </a:pPr>
                      <a:r>
                        <a:rPr lang="en-US" sz="1800" dirty="0">
                          <a:effectLst/>
                        </a:rPr>
                        <a:t>Bauchi Meat Products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Agro/Meat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8490">
                <a:tc>
                  <a:txBody>
                    <a:bodyPr/>
                    <a:lstStyle/>
                    <a:p>
                      <a:pPr marL="0" marR="0">
                        <a:lnSpc>
                          <a:spcPct val="107000"/>
                        </a:lnSpc>
                        <a:spcBef>
                          <a:spcPts val="0"/>
                        </a:spcBef>
                        <a:spcAft>
                          <a:spcPts val="0"/>
                        </a:spcAft>
                      </a:pPr>
                      <a:r>
                        <a:rPr lang="en-US" sz="1800" dirty="0" err="1">
                          <a:effectLst/>
                        </a:rPr>
                        <a:t>Arewa</a:t>
                      </a:r>
                      <a:r>
                        <a:rPr lang="en-US" sz="1800" dirty="0">
                          <a:effectLst/>
                        </a:rPr>
                        <a:t> Ceramic Company Ltd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Solid Mineral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8490">
                <a:tc>
                  <a:txBody>
                    <a:bodyPr/>
                    <a:lstStyle/>
                    <a:p>
                      <a:pPr marL="0" marR="0">
                        <a:lnSpc>
                          <a:spcPct val="107000"/>
                        </a:lnSpc>
                        <a:spcBef>
                          <a:spcPts val="0"/>
                        </a:spcBef>
                        <a:spcAft>
                          <a:spcPts val="0"/>
                        </a:spcAft>
                      </a:pPr>
                      <a:r>
                        <a:rPr lang="en-US" sz="1800" dirty="0" err="1">
                          <a:effectLst/>
                        </a:rPr>
                        <a:t>Wikki</a:t>
                      </a:r>
                      <a:r>
                        <a:rPr lang="en-US" sz="1800" dirty="0">
                          <a:effectLst/>
                        </a:rPr>
                        <a:t> Hotel Limited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Hospitality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8490">
                <a:tc>
                  <a:txBody>
                    <a:bodyPr/>
                    <a:lstStyle/>
                    <a:p>
                      <a:pPr marL="0" marR="0">
                        <a:lnSpc>
                          <a:spcPct val="107000"/>
                        </a:lnSpc>
                        <a:spcBef>
                          <a:spcPts val="0"/>
                        </a:spcBef>
                        <a:spcAft>
                          <a:spcPts val="0"/>
                        </a:spcAft>
                      </a:pPr>
                      <a:r>
                        <a:rPr lang="en-US" sz="1800" dirty="0" err="1">
                          <a:effectLst/>
                        </a:rPr>
                        <a:t>Zaranda</a:t>
                      </a:r>
                      <a:r>
                        <a:rPr lang="en-US" sz="1800" dirty="0">
                          <a:effectLst/>
                        </a:rPr>
                        <a:t> Hotel Ltd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Hospitality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98490">
                <a:tc>
                  <a:txBody>
                    <a:bodyPr/>
                    <a:lstStyle/>
                    <a:p>
                      <a:pPr marL="0" marR="0">
                        <a:lnSpc>
                          <a:spcPct val="107000"/>
                        </a:lnSpc>
                        <a:spcBef>
                          <a:spcPts val="0"/>
                        </a:spcBef>
                        <a:spcAft>
                          <a:spcPts val="0"/>
                        </a:spcAft>
                      </a:pPr>
                      <a:r>
                        <a:rPr lang="en-US" sz="1800" dirty="0" err="1">
                          <a:effectLst/>
                        </a:rPr>
                        <a:t>Galambi</a:t>
                      </a:r>
                      <a:r>
                        <a:rPr lang="en-US" sz="1800" dirty="0">
                          <a:effectLst/>
                        </a:rPr>
                        <a:t> Cattle Ranch Ltd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Livestock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98490">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Bauchi</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Plastic Recycling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Manufacturing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98490">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Bauchi</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Plastic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Manufacturing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7635D0BE-0FD8-4973-BFA0-99F95B6230AD}" type="slidenum">
              <a:rPr lang="en-US" smtClean="0"/>
              <a:pPr/>
              <a:t>21</a:t>
            </a:fld>
            <a:endParaRPr lang="en-US"/>
          </a:p>
        </p:txBody>
      </p:sp>
      <p:sp>
        <p:nvSpPr>
          <p:cNvPr id="6" name="Rectangle 1"/>
          <p:cNvSpPr>
            <a:spLocks noChangeArrowheads="1"/>
          </p:cNvSpPr>
          <p:nvPr/>
        </p:nvSpPr>
        <p:spPr bwMode="auto">
          <a:xfrm>
            <a:off x="317014" y="2993598"/>
            <a:ext cx="10612924" cy="75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724400"/>
            <a:ext cx="2438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7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6347713" cy="1066800"/>
          </a:xfrm>
        </p:spPr>
        <p:txBody>
          <a:bodyPr>
            <a:normAutofit/>
          </a:bodyPr>
          <a:lstStyle/>
          <a:p>
            <a:pPr algn="l"/>
            <a:r>
              <a:rPr lang="en-GB" sz="2400" b="1" dirty="0">
                <a:solidFill>
                  <a:schemeClr val="tx2">
                    <a:lumMod val="60000"/>
                    <a:lumOff val="40000"/>
                  </a:schemeClr>
                </a:solidFill>
                <a:latin typeface="Arial" pitchFamily="34" charset="0"/>
                <a:ea typeface="Geneva" charset="-128"/>
              </a:rPr>
              <a:t>d.	</a:t>
            </a:r>
            <a:r>
              <a:rPr lang="en-GB" sz="2400" b="1" dirty="0">
                <a:solidFill>
                  <a:schemeClr val="tx2">
                    <a:lumMod val="60000"/>
                    <a:lumOff val="40000"/>
                  </a:schemeClr>
                </a:solidFill>
                <a:latin typeface="Arial Black" panose="020B0A04020102020204" pitchFamily="34" charset="0"/>
                <a:ea typeface="Geneva" charset="-128"/>
              </a:rPr>
              <a:t>TOURISM SECTOR</a:t>
            </a:r>
            <a:r>
              <a:rPr lang="en-GB" b="1" dirty="0">
                <a:solidFill>
                  <a:schemeClr val="tx2">
                    <a:lumMod val="60000"/>
                    <a:lumOff val="40000"/>
                  </a:schemeClr>
                </a:solidFill>
                <a:latin typeface="Arial Black" panose="020B0A04020102020204" pitchFamily="34" charset="0"/>
                <a:ea typeface="Geneva" charset="-128"/>
              </a:rPr>
              <a:t/>
            </a:r>
            <a:br>
              <a:rPr lang="en-GB" b="1" dirty="0">
                <a:solidFill>
                  <a:schemeClr val="tx2">
                    <a:lumMod val="60000"/>
                    <a:lumOff val="40000"/>
                  </a:schemeClr>
                </a:solidFill>
                <a:latin typeface="Arial Black" panose="020B0A04020102020204" pitchFamily="34" charset="0"/>
                <a:ea typeface="Geneva" charset="-128"/>
              </a:rPr>
            </a:br>
            <a:r>
              <a:rPr lang="en-GB" sz="2400" b="1" dirty="0">
                <a:solidFill>
                  <a:schemeClr val="tx2">
                    <a:lumMod val="60000"/>
                    <a:lumOff val="40000"/>
                  </a:schemeClr>
                </a:solidFill>
                <a:latin typeface="Arial Black" panose="020B0A04020102020204" pitchFamily="34" charset="0"/>
                <a:ea typeface="Geneva" charset="-128"/>
              </a:rPr>
              <a:t>An overview</a:t>
            </a:r>
            <a:endParaRPr lang="en-US" sz="2400" b="1" dirty="0">
              <a:solidFill>
                <a:schemeClr val="tx2">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609598" y="1371600"/>
            <a:ext cx="6858001" cy="4669763"/>
          </a:xfrm>
        </p:spPr>
        <p:txBody>
          <a:bodyPr>
            <a:noAutofit/>
          </a:bodyPr>
          <a:lstStyle/>
          <a:p>
            <a:pPr>
              <a:buFont typeface="Wingdings" pitchFamily="2" charset="2"/>
              <a:buChar char="Ø"/>
            </a:pPr>
            <a:r>
              <a:rPr lang="en-GB" sz="1900" dirty="0">
                <a:latin typeface="Arial Black" panose="020B0A04020102020204" pitchFamily="34" charset="0"/>
                <a:cs typeface="Arial" pitchFamily="34" charset="0"/>
              </a:rPr>
              <a:t>Bauchi State is endowed with great tourism potentials and </a:t>
            </a:r>
            <a:r>
              <a:rPr lang="en-GB" sz="1900" dirty="0" smtClean="0">
                <a:latin typeface="Arial Black" panose="020B0A04020102020204" pitchFamily="34" charset="0"/>
                <a:cs typeface="Arial" pitchFamily="34" charset="0"/>
              </a:rPr>
              <a:t>leisure and recreational sites </a:t>
            </a:r>
            <a:r>
              <a:rPr lang="en-GB" sz="1900" dirty="0">
                <a:latin typeface="Arial Black" panose="020B0A04020102020204" pitchFamily="34" charset="0"/>
                <a:cs typeface="Arial" pitchFamily="34" charset="0"/>
              </a:rPr>
              <a:t>that are investment friendly. </a:t>
            </a:r>
            <a:endParaRPr lang="en-GB" sz="1900" dirty="0" smtClean="0">
              <a:latin typeface="Arial Black" panose="020B0A04020102020204" pitchFamily="34" charset="0"/>
              <a:cs typeface="Arial" pitchFamily="34" charset="0"/>
            </a:endParaRPr>
          </a:p>
          <a:p>
            <a:pPr>
              <a:buFont typeface="Wingdings" pitchFamily="2" charset="2"/>
              <a:buChar char="Ø"/>
            </a:pPr>
            <a:r>
              <a:rPr lang="en-GB" sz="1900" dirty="0" smtClean="0">
                <a:latin typeface="Arial Black" panose="020B0A04020102020204" pitchFamily="34" charset="0"/>
                <a:cs typeface="Arial" pitchFamily="34" charset="0"/>
              </a:rPr>
              <a:t>Based </a:t>
            </a:r>
            <a:r>
              <a:rPr lang="en-GB" sz="1900" dirty="0">
                <a:latin typeface="Arial Black" panose="020B0A04020102020204" pitchFamily="34" charset="0"/>
                <a:cs typeface="Arial" pitchFamily="34" charset="0"/>
              </a:rPr>
              <a:t>on this unique natural endowment, Bauchi State is tagged as “Pearl of Tourism” and “Home of Peace and Hospitality”.</a:t>
            </a:r>
          </a:p>
          <a:p>
            <a:pPr>
              <a:buFont typeface="Wingdings" pitchFamily="2" charset="2"/>
              <a:buChar char="Ø"/>
            </a:pPr>
            <a:r>
              <a:rPr lang="en-GB" sz="2000" dirty="0">
                <a:latin typeface="Arial Black" panose="020B0A04020102020204" pitchFamily="34" charset="0"/>
                <a:cs typeface="Arial" pitchFamily="34" charset="0"/>
              </a:rPr>
              <a:t>Key eco-tourism attractions are: </a:t>
            </a:r>
          </a:p>
          <a:p>
            <a:pPr marL="0" indent="0">
              <a:buNone/>
            </a:pPr>
            <a:r>
              <a:rPr lang="en-GB" sz="2000" dirty="0">
                <a:latin typeface="Arial Black" panose="020B0A04020102020204" pitchFamily="34" charset="0"/>
                <a:cs typeface="Arial" pitchFamily="34" charset="0"/>
              </a:rPr>
              <a:t>	1.	Wildlife </a:t>
            </a:r>
            <a:r>
              <a:rPr lang="en-GB" sz="2000" dirty="0" smtClean="0">
                <a:latin typeface="Arial Black" panose="020B0A04020102020204" pitchFamily="34" charset="0"/>
                <a:cs typeface="Arial" pitchFamily="34" charset="0"/>
              </a:rPr>
              <a:t>Parks</a:t>
            </a:r>
            <a:endParaRPr lang="en-GB" sz="2000" dirty="0">
              <a:latin typeface="Arial Black" panose="020B0A04020102020204" pitchFamily="34" charset="0"/>
              <a:cs typeface="Arial" pitchFamily="34" charset="0"/>
            </a:endParaRPr>
          </a:p>
          <a:p>
            <a:pPr marL="0" indent="0">
              <a:buNone/>
            </a:pPr>
            <a:r>
              <a:rPr lang="en-GB" sz="2000" dirty="0">
                <a:latin typeface="Arial Black" panose="020B0A04020102020204" pitchFamily="34" charset="0"/>
                <a:cs typeface="Arial" pitchFamily="34" charset="0"/>
              </a:rPr>
              <a:t>	2.	Sites and Monuments</a:t>
            </a:r>
            <a:endParaRPr lang="en-GB" sz="2000" b="1" dirty="0">
              <a:solidFill>
                <a:srgbClr val="FFC000"/>
              </a:solidFill>
              <a:latin typeface="Arial Black" panose="020B0A04020102020204" pitchFamily="34" charset="0"/>
              <a:cs typeface="Arial" pitchFamily="34" charset="0"/>
            </a:endParaRPr>
          </a:p>
          <a:p>
            <a:pPr marL="0" indent="0">
              <a:buNone/>
            </a:pPr>
            <a:r>
              <a:rPr lang="en-GB" sz="2000" dirty="0">
                <a:latin typeface="Arial Black" panose="020B0A04020102020204" pitchFamily="34" charset="0"/>
                <a:cs typeface="Arial" pitchFamily="34" charset="0"/>
              </a:rPr>
              <a:t>	3.	 Cultural Festivals</a:t>
            </a:r>
          </a:p>
          <a:p>
            <a:pPr>
              <a:buFont typeface="Wingdings" pitchFamily="2" charset="2"/>
              <a:buChar char="Ø"/>
            </a:pPr>
            <a:endParaRPr lang="en-GB" sz="1900" dirty="0">
              <a:latin typeface="Arial Black" panose="020B0A04020102020204" pitchFamily="34" charset="0"/>
              <a:cs typeface="Arial" pitchFamily="34" charset="0"/>
            </a:endParaRPr>
          </a:p>
          <a:p>
            <a:pPr>
              <a:buFont typeface="Wingdings" pitchFamily="2" charset="2"/>
              <a:buChar char="Ø"/>
            </a:pPr>
            <a:endParaRPr lang="en-US" sz="1900" dirty="0">
              <a:latin typeface="Arial Black" panose="020B0A04020102020204" pitchFamily="34" charset="0"/>
              <a:cs typeface="Arial" pitchFamily="34" charset="0"/>
            </a:endParaRPr>
          </a:p>
        </p:txBody>
      </p:sp>
      <p:sp>
        <p:nvSpPr>
          <p:cNvPr id="5" name="Slide Number Placeholder 4"/>
          <p:cNvSpPr>
            <a:spLocks noGrp="1"/>
          </p:cNvSpPr>
          <p:nvPr>
            <p:ph type="sldNum" sz="quarter" idx="12"/>
          </p:nvPr>
        </p:nvSpPr>
        <p:spPr/>
        <p:txBody>
          <a:bodyPr/>
          <a:lstStyle/>
          <a:p>
            <a:fld id="{7635D0BE-0FD8-4973-BFA0-99F95B6230AD}" type="slidenum">
              <a:rPr lang="en-US" smtClean="0"/>
              <a:pPr/>
              <a:t>22</a:t>
            </a:fld>
            <a:endParaRPr lang="en-US"/>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4343400"/>
            <a:ext cx="20796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14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8131"/>
            <a:ext cx="7055380" cy="501469"/>
          </a:xfrm>
          <a:solidFill>
            <a:schemeClr val="bg2">
              <a:lumMod val="40000"/>
              <a:lumOff val="60000"/>
            </a:schemeClr>
          </a:solidFill>
        </p:spPr>
        <p:txBody>
          <a:bodyPr>
            <a:normAutofit fontScale="90000"/>
          </a:bodyPr>
          <a:lstStyle/>
          <a:p>
            <a:pPr algn="l"/>
            <a:r>
              <a:rPr lang="en-GB" sz="2800" b="1" dirty="0">
                <a:solidFill>
                  <a:srgbClr val="00B050"/>
                </a:solidFill>
                <a:latin typeface="Arial" pitchFamily="34" charset="0"/>
                <a:ea typeface="Geneva" charset="-128"/>
              </a:rPr>
              <a:t>Tourism Sector…</a:t>
            </a:r>
            <a:r>
              <a:rPr lang="en-US" sz="2000" b="1" dirty="0">
                <a:solidFill>
                  <a:srgbClr val="FF0000"/>
                </a:solidFill>
                <a:latin typeface="Arial" pitchFamily="34" charset="0"/>
                <a:ea typeface="Geneva" charset="-128"/>
              </a:rPr>
              <a:t> OPPORTUNITIES</a:t>
            </a:r>
            <a:endParaRPr lang="en-US" sz="2000" b="1" dirty="0">
              <a:solidFill>
                <a:srgbClr val="FF0000"/>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nvPr>
        </p:nvGraphicFramePr>
        <p:xfrm>
          <a:off x="76200" y="685800"/>
          <a:ext cx="8991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35D0BE-0FD8-4973-BFA0-99F95B6230AD}" type="slidenum">
              <a:rPr lang="en-US" smtClean="0"/>
              <a:pPr/>
              <a:t>23</a:t>
            </a:fld>
            <a:endParaRPr lang="en-US"/>
          </a:p>
        </p:txBody>
      </p:sp>
      <p:pic>
        <p:nvPicPr>
          <p:cNvPr id="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4765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61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GB" altLang="en-US" dirty="0" err="1"/>
              <a:t>Bauchi</a:t>
            </a:r>
            <a:r>
              <a:rPr lang="en-GB" altLang="en-US" dirty="0"/>
              <a:t> State Nigeria</a:t>
            </a:r>
          </a:p>
          <a:p>
            <a:endParaRPr lang="en-GB" altLang="en-US" dirty="0"/>
          </a:p>
          <a:p>
            <a:endParaRPr lang="en-GB" altLang="en-US" dirty="0"/>
          </a:p>
        </p:txBody>
      </p:sp>
      <p:sp>
        <p:nvSpPr>
          <p:cNvPr id="3" name="Slide Number Placeholder 2"/>
          <p:cNvSpPr>
            <a:spLocks noGrp="1"/>
          </p:cNvSpPr>
          <p:nvPr>
            <p:ph type="sldNum" sz="quarter" idx="12"/>
          </p:nvPr>
        </p:nvSpPr>
        <p:spPr/>
        <p:txBody>
          <a:bodyPr/>
          <a:lstStyle/>
          <a:p>
            <a:fld id="{7635D0BE-0FD8-4973-BFA0-99F95B6230AD}" type="slidenum">
              <a:rPr lang="en-US" smtClean="0"/>
              <a:pPr/>
              <a:t>24</a:t>
            </a:fld>
            <a:endParaRPr lang="en-US"/>
          </a:p>
        </p:txBody>
      </p:sp>
      <p:sp>
        <p:nvSpPr>
          <p:cNvPr id="2053" name="Line 7"/>
          <p:cNvSpPr>
            <a:spLocks noChangeShapeType="1"/>
          </p:cNvSpPr>
          <p:nvPr/>
        </p:nvSpPr>
        <p:spPr bwMode="auto">
          <a:xfrm>
            <a:off x="323850" y="6597650"/>
            <a:ext cx="6696075" cy="0"/>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 name="Line 8"/>
          <p:cNvSpPr>
            <a:spLocks noChangeShapeType="1"/>
          </p:cNvSpPr>
          <p:nvPr/>
        </p:nvSpPr>
        <p:spPr bwMode="auto">
          <a:xfrm>
            <a:off x="1619250" y="260350"/>
            <a:ext cx="7200900" cy="0"/>
          </a:xfrm>
          <a:prstGeom prst="line">
            <a:avLst/>
          </a:prstGeom>
          <a:noFill/>
          <a:ln w="15875">
            <a:solidFill>
              <a:srgbClr val="BB5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9"/>
          <p:cNvSpPr>
            <a:spLocks noChangeShapeType="1"/>
          </p:cNvSpPr>
          <p:nvPr/>
        </p:nvSpPr>
        <p:spPr bwMode="auto">
          <a:xfrm>
            <a:off x="8856518" y="610393"/>
            <a:ext cx="0" cy="4392613"/>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WordArt 10"/>
          <p:cNvSpPr>
            <a:spLocks noChangeArrowheads="1" noChangeShapeType="1" noTextEdit="1"/>
          </p:cNvSpPr>
          <p:nvPr/>
        </p:nvSpPr>
        <p:spPr bwMode="auto">
          <a:xfrm>
            <a:off x="413975" y="2106927"/>
            <a:ext cx="3167426" cy="3600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18"/>
              </a:avLst>
            </a:prstTxWarp>
          </a:bodyPr>
          <a:lstStyle/>
          <a:p>
            <a:endParaRPr lang="en-US" sz="4400" b="1" kern="10" dirty="0">
              <a:solidFill>
                <a:schemeClr val="tx2">
                  <a:lumMod val="60000"/>
                  <a:lumOff val="40000"/>
                </a:schemeClr>
              </a:solidFill>
              <a:latin typeface="Arial Black" panose="020B0A04020102020204" pitchFamily="34" charset="0"/>
            </a:endParaRPr>
          </a:p>
          <a:p>
            <a:pPr algn="ctr"/>
            <a:r>
              <a:rPr lang="en-US" sz="5400" b="1" kern="10" dirty="0">
                <a:solidFill>
                  <a:srgbClr val="592701"/>
                </a:solidFill>
                <a:latin typeface="Arial Black" panose="020B0A04020102020204" pitchFamily="34" charset="0"/>
              </a:rPr>
              <a:t>YANKARI RESORT AND SAFARI</a:t>
            </a:r>
          </a:p>
        </p:txBody>
      </p:sp>
      <p:pic>
        <p:nvPicPr>
          <p:cNvPr id="2057" name="Picture 13" descr="yank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15"/>
          <p:cNvSpPr>
            <a:spLocks noChangeArrowheads="1"/>
          </p:cNvSpPr>
          <p:nvPr/>
        </p:nvSpPr>
        <p:spPr bwMode="auto">
          <a:xfrm>
            <a:off x="658239" y="5805113"/>
            <a:ext cx="5786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dirty="0"/>
              <a:t>“</a:t>
            </a:r>
            <a:r>
              <a:rPr lang="en-US" altLang="en-US" sz="2000" b="1" i="1" dirty="0"/>
              <a:t>Expanding the Frontiers of Leisure…</a:t>
            </a:r>
            <a:endParaRPr lang="en-US" altLang="en-US"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01" y="2677832"/>
            <a:ext cx="3352800" cy="2154389"/>
          </a:xfrm>
          <a:prstGeom prst="rect">
            <a:avLst/>
          </a:prstGeom>
        </p:spPr>
      </p:pic>
      <p:pic>
        <p:nvPicPr>
          <p:cNvPr id="205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003006"/>
            <a:ext cx="20796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3352424"/>
            <a:ext cx="3048000" cy="2286000"/>
          </a:xfrm>
          <a:prstGeom prst="rect">
            <a:avLst/>
          </a:prstGeom>
        </p:spPr>
      </p:pic>
      <p:sp>
        <p:nvSpPr>
          <p:cNvPr id="5" name="Rectangle 4"/>
          <p:cNvSpPr/>
          <p:nvPr/>
        </p:nvSpPr>
        <p:spPr>
          <a:xfrm>
            <a:off x="2362200" y="468112"/>
            <a:ext cx="3962400" cy="400110"/>
          </a:xfrm>
          <a:prstGeom prst="rect">
            <a:avLst/>
          </a:prstGeom>
        </p:spPr>
        <p:txBody>
          <a:bodyPr wrap="square">
            <a:spAutoFit/>
          </a:bodyPr>
          <a:lstStyle/>
          <a:p>
            <a:r>
              <a:rPr lang="en-GB" sz="2000" b="1" dirty="0">
                <a:solidFill>
                  <a:schemeClr val="tx2">
                    <a:lumMod val="60000"/>
                    <a:lumOff val="40000"/>
                  </a:schemeClr>
                </a:solidFill>
                <a:latin typeface="Arial Black" panose="020B0A04020102020204" pitchFamily="34" charset="0"/>
                <a:ea typeface="Geneva" charset="-128"/>
              </a:rPr>
              <a:t>Wildlife Parks…</a:t>
            </a:r>
            <a:endParaRPr lang="en-US" sz="2000" dirty="0"/>
          </a:p>
        </p:txBody>
      </p:sp>
      <p:sp>
        <p:nvSpPr>
          <p:cNvPr id="6" name="Rectangle 5"/>
          <p:cNvSpPr/>
          <p:nvPr/>
        </p:nvSpPr>
        <p:spPr>
          <a:xfrm>
            <a:off x="3962400" y="2959997"/>
            <a:ext cx="3124200" cy="369332"/>
          </a:xfrm>
          <a:prstGeom prst="rect">
            <a:avLst/>
          </a:prstGeom>
        </p:spPr>
        <p:txBody>
          <a:bodyPr wrap="square">
            <a:spAutoFit/>
          </a:bodyPr>
          <a:lstStyle/>
          <a:p>
            <a:pPr marL="548640"/>
            <a:r>
              <a:rPr lang="en-GB" b="1" dirty="0">
                <a:solidFill>
                  <a:srgbClr val="FFC000"/>
                </a:solidFill>
                <a:latin typeface="Arial Black" panose="020B0A04020102020204" pitchFamily="34" charset="0"/>
                <a:ea typeface="Geneva" charset="-128"/>
                <a:cs typeface="Arial" pitchFamily="34" charset="0"/>
              </a:rPr>
              <a:t>SUMU WILD PARK</a:t>
            </a:r>
            <a:endParaRPr lang="en-GB" b="1" dirty="0">
              <a:latin typeface="Arial Black" panose="020B0A04020102020204" pitchFamily="34" charset="0"/>
              <a:cs typeface="Arial" pitchFamily="34" charset="0"/>
            </a:endParaRPr>
          </a:p>
        </p:txBody>
      </p:sp>
    </p:spTree>
    <p:extLst>
      <p:ext uri="{BB962C8B-B14F-4D97-AF65-F5344CB8AC3E}">
        <p14:creationId xmlns:p14="http://schemas.microsoft.com/office/powerpoint/2010/main" val="331728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229600" cy="792162"/>
          </a:xfrm>
        </p:spPr>
        <p:txBody>
          <a:bodyPr>
            <a:normAutofit fontScale="90000"/>
          </a:bodyPr>
          <a:lstStyle/>
          <a:p>
            <a:r>
              <a:rPr lang="en-GB" sz="2800" b="1" dirty="0">
                <a:solidFill>
                  <a:schemeClr val="tx2">
                    <a:lumMod val="60000"/>
                    <a:lumOff val="40000"/>
                  </a:schemeClr>
                </a:solidFill>
                <a:latin typeface="Arial" pitchFamily="34" charset="0"/>
                <a:ea typeface="Geneva" charset="-128"/>
              </a:rPr>
              <a:t>TOURISM SECTOR…..</a:t>
            </a:r>
            <a:r>
              <a:rPr lang="en-GB" sz="2800" dirty="0">
                <a:solidFill>
                  <a:srgbClr val="FFFF00"/>
                </a:solidFill>
                <a:latin typeface="Arial" pitchFamily="34" charset="0"/>
                <a:ea typeface="Geneva" charset="-128"/>
              </a:rPr>
              <a:t/>
            </a:r>
            <a:br>
              <a:rPr lang="en-GB" sz="2800" dirty="0">
                <a:solidFill>
                  <a:srgbClr val="FFFF00"/>
                </a:solidFill>
                <a:latin typeface="Arial" pitchFamily="34" charset="0"/>
                <a:ea typeface="Geneva" charset="-128"/>
              </a:rPr>
            </a:br>
            <a:r>
              <a:rPr lang="en-GB" sz="2800" dirty="0">
                <a:latin typeface="Arial" pitchFamily="34" charset="0"/>
                <a:cs typeface="Arial" pitchFamily="34" charset="0"/>
              </a:rPr>
              <a:t>YANKARI RESORT AND SAFARI</a:t>
            </a:r>
            <a:br>
              <a:rPr lang="en-GB" sz="2800" dirty="0">
                <a:latin typeface="Arial" pitchFamily="34" charset="0"/>
                <a:cs typeface="Arial" pitchFamily="34" charset="0"/>
              </a:rPr>
            </a:br>
            <a:r>
              <a:rPr lang="en-US" sz="1800" dirty="0">
                <a:solidFill>
                  <a:srgbClr val="FF0000"/>
                </a:solidFill>
                <a:latin typeface="Arial Black" panose="020B0A04020102020204" pitchFamily="34" charset="0"/>
                <a:cs typeface="Arial" pitchFamily="34" charset="0"/>
              </a:rPr>
              <a:t>Some of the wildlife at the Reserve are </a:t>
            </a:r>
            <a:br>
              <a:rPr lang="en-US" sz="1800" dirty="0">
                <a:solidFill>
                  <a:srgbClr val="FF0000"/>
                </a:solidFill>
                <a:latin typeface="Arial Black" panose="020B0A04020102020204" pitchFamily="34" charset="0"/>
                <a:cs typeface="Arial" pitchFamily="34" charset="0"/>
              </a:rPr>
            </a:br>
            <a:r>
              <a:rPr lang="en-US" sz="1800" dirty="0">
                <a:solidFill>
                  <a:srgbClr val="FF0000"/>
                </a:solidFill>
                <a:latin typeface="Arial Black" panose="020B0A04020102020204" pitchFamily="34" charset="0"/>
                <a:cs typeface="Arial" pitchFamily="34" charset="0"/>
              </a:rPr>
              <a:t>pictured below:</a:t>
            </a:r>
            <a:endParaRPr lang="en-US" sz="1800" dirty="0">
              <a:solidFill>
                <a:srgbClr val="FF000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1" y="1600200"/>
            <a:ext cx="2819400" cy="1828799"/>
          </a:xfrm>
        </p:spPr>
      </p:pic>
      <p:sp>
        <p:nvSpPr>
          <p:cNvPr id="3" name="Slide Number Placeholder 2"/>
          <p:cNvSpPr>
            <a:spLocks noGrp="1"/>
          </p:cNvSpPr>
          <p:nvPr>
            <p:ph type="sldNum" sz="quarter" idx="12"/>
          </p:nvPr>
        </p:nvSpPr>
        <p:spPr/>
        <p:txBody>
          <a:bodyPr/>
          <a:lstStyle/>
          <a:p>
            <a:fld id="{7635D0BE-0FD8-4973-BFA0-99F95B6230AD}" type="slidenum">
              <a:rPr lang="en-US" smtClean="0"/>
              <a:pPr/>
              <a:t>25</a:t>
            </a:fld>
            <a:endParaRPr lang="en-US"/>
          </a:p>
        </p:txBody>
      </p:sp>
      <p:pic>
        <p:nvPicPr>
          <p:cNvPr id="5" name="Picture 13" descr="yank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4" y="34636"/>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3657600"/>
            <a:ext cx="6172199" cy="3200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1595033"/>
            <a:ext cx="2819400" cy="1828800"/>
          </a:xfrm>
          <a:prstGeom prst="rect">
            <a:avLst/>
          </a:prstGeom>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24400"/>
            <a:ext cx="2438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2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2"/>
          <p:cNvSpPr>
            <a:spLocks noChangeShapeType="1"/>
          </p:cNvSpPr>
          <p:nvPr/>
        </p:nvSpPr>
        <p:spPr bwMode="auto">
          <a:xfrm>
            <a:off x="323850" y="2492375"/>
            <a:ext cx="0" cy="4105275"/>
          </a:xfrm>
          <a:prstGeom prst="line">
            <a:avLst/>
          </a:prstGeom>
          <a:noFill/>
          <a:ln w="15875">
            <a:solidFill>
              <a:srgbClr val="BB5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Line 5"/>
          <p:cNvSpPr>
            <a:spLocks noChangeShapeType="1"/>
          </p:cNvSpPr>
          <p:nvPr/>
        </p:nvSpPr>
        <p:spPr bwMode="auto">
          <a:xfrm>
            <a:off x="323850" y="6597650"/>
            <a:ext cx="6696075" cy="0"/>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Line 6"/>
          <p:cNvSpPr>
            <a:spLocks noChangeShapeType="1"/>
          </p:cNvSpPr>
          <p:nvPr/>
        </p:nvSpPr>
        <p:spPr bwMode="auto">
          <a:xfrm>
            <a:off x="1619250" y="260350"/>
            <a:ext cx="7200900" cy="0"/>
          </a:xfrm>
          <a:prstGeom prst="line">
            <a:avLst/>
          </a:prstGeom>
          <a:noFill/>
          <a:ln w="15875">
            <a:solidFill>
              <a:srgbClr val="BB5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Line 7"/>
          <p:cNvSpPr>
            <a:spLocks noChangeShapeType="1"/>
          </p:cNvSpPr>
          <p:nvPr/>
        </p:nvSpPr>
        <p:spPr bwMode="auto">
          <a:xfrm>
            <a:off x="8820150" y="260350"/>
            <a:ext cx="0" cy="4392613"/>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4" name="Straight Connector 13"/>
          <p:cNvCxnSpPr/>
          <p:nvPr/>
        </p:nvCxnSpPr>
        <p:spPr>
          <a:xfrm flipV="1">
            <a:off x="357188" y="3643313"/>
            <a:ext cx="2357437" cy="14287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4" y="260350"/>
            <a:ext cx="8864484" cy="6269037"/>
          </a:xfrm>
          <a:prstGeom prst="rect">
            <a:avLst/>
          </a:prstGeom>
        </p:spPr>
      </p:pic>
      <p:sp>
        <p:nvSpPr>
          <p:cNvPr id="13" name="Rectangle 2"/>
          <p:cNvSpPr txBox="1">
            <a:spLocks noChangeArrowheads="1"/>
          </p:cNvSpPr>
          <p:nvPr/>
        </p:nvSpPr>
        <p:spPr>
          <a:xfrm>
            <a:off x="2000250" y="200176"/>
            <a:ext cx="4465638" cy="431800"/>
          </a:xfrm>
          <a:prstGeom prst="rect">
            <a:avLst/>
          </a:prstGeom>
        </p:spPr>
        <p:txBody>
          <a:bodyPr/>
          <a:lstStyle/>
          <a:p>
            <a:pPr eaLnBrk="1" hangingPunct="1">
              <a:defRPr/>
            </a:pPr>
            <a:r>
              <a:rPr lang="en-GB" sz="2000" kern="0" dirty="0">
                <a:solidFill>
                  <a:srgbClr val="592701"/>
                </a:solidFill>
                <a:latin typeface="28 Days Later" pitchFamily="34" charset="0"/>
                <a:ea typeface="+mj-ea"/>
                <a:cs typeface="+mj-cs"/>
              </a:rPr>
              <a:t>         Wikki Warm Spring @ 31</a:t>
            </a:r>
            <a:r>
              <a:rPr lang="en-US" sz="2000" dirty="0">
                <a:solidFill>
                  <a:srgbClr val="592701"/>
                </a:solidFill>
                <a:latin typeface="28 Days Later" pitchFamily="34" charset="0"/>
                <a:sym typeface="Symbol"/>
              </a:rPr>
              <a:t></a:t>
            </a:r>
            <a:r>
              <a:rPr lang="en-US" sz="2000" dirty="0">
                <a:solidFill>
                  <a:srgbClr val="592701"/>
                </a:solidFill>
                <a:latin typeface="28 Days Later" pitchFamily="34" charset="0"/>
              </a:rPr>
              <a:t>C</a:t>
            </a:r>
            <a:endParaRPr lang="en-US" sz="2000" kern="0" dirty="0">
              <a:solidFill>
                <a:srgbClr val="592701"/>
              </a:solidFill>
              <a:latin typeface="28 Days Later" pitchFamily="34" charset="0"/>
              <a:ea typeface="+mj-ea"/>
              <a:cs typeface="+mj-cs"/>
            </a:endParaRPr>
          </a:p>
        </p:txBody>
      </p:sp>
      <p:sp>
        <p:nvSpPr>
          <p:cNvPr id="2" name="Slide Number Placeholder 1"/>
          <p:cNvSpPr>
            <a:spLocks noGrp="1"/>
          </p:cNvSpPr>
          <p:nvPr>
            <p:ph type="sldNum" sz="quarter" idx="12"/>
          </p:nvPr>
        </p:nvSpPr>
        <p:spPr/>
        <p:txBody>
          <a:bodyPr/>
          <a:lstStyle/>
          <a:p>
            <a:fld id="{7635D0BE-0FD8-4973-BFA0-99F95B6230AD}" type="slidenum">
              <a:rPr lang="en-US" smtClean="0"/>
              <a:pPr/>
              <a:t>26</a:t>
            </a:fld>
            <a:endParaRPr lang="en-US"/>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49404"/>
            <a:ext cx="1608272" cy="132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32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025" y="1627188"/>
            <a:ext cx="2590801" cy="533400"/>
          </a:xfrm>
        </p:spPr>
        <p:txBody>
          <a:bodyPr>
            <a:normAutofit/>
          </a:bodyPr>
          <a:lstStyle/>
          <a:p>
            <a:r>
              <a:rPr lang="en-US" sz="2400" dirty="0">
                <a:solidFill>
                  <a:schemeClr val="tx1"/>
                </a:solidFill>
                <a:latin typeface="Arial Black" panose="020B0A04020102020204" pitchFamily="34" charset="0"/>
              </a:rPr>
              <a:t>Zebra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1584921"/>
            <a:ext cx="3200399" cy="4639004"/>
          </a:xfrm>
        </p:spPr>
      </p:pic>
      <p:sp>
        <p:nvSpPr>
          <p:cNvPr id="4" name="Slide Number Placeholder 3"/>
          <p:cNvSpPr>
            <a:spLocks noGrp="1"/>
          </p:cNvSpPr>
          <p:nvPr>
            <p:ph type="sldNum" sz="quarter" idx="12"/>
          </p:nvPr>
        </p:nvSpPr>
        <p:spPr/>
        <p:txBody>
          <a:bodyPr/>
          <a:lstStyle/>
          <a:p>
            <a:fld id="{7635D0BE-0FD8-4973-BFA0-99F95B6230AD}" type="slidenum">
              <a:rPr lang="en-US" smtClean="0"/>
              <a:pPr/>
              <a:t>27</a:t>
            </a:fld>
            <a:endParaRPr lang="en-US"/>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18" y="0"/>
            <a:ext cx="20796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438400"/>
            <a:ext cx="3810000" cy="3505200"/>
          </a:xfrm>
          <a:prstGeom prst="rect">
            <a:avLst/>
          </a:prstGeom>
        </p:spPr>
      </p:pic>
      <p:sp>
        <p:nvSpPr>
          <p:cNvPr id="8" name="Title 1"/>
          <p:cNvSpPr txBox="1">
            <a:spLocks/>
          </p:cNvSpPr>
          <p:nvPr/>
        </p:nvSpPr>
        <p:spPr>
          <a:xfrm>
            <a:off x="1371599" y="990600"/>
            <a:ext cx="2590801" cy="53340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Black" panose="020B0A04020102020204" pitchFamily="34" charset="0"/>
              </a:rPr>
              <a:t>Giraffe</a:t>
            </a:r>
          </a:p>
        </p:txBody>
      </p:sp>
    </p:spTree>
    <p:extLst>
      <p:ext uri="{BB962C8B-B14F-4D97-AF65-F5344CB8AC3E}">
        <p14:creationId xmlns:p14="http://schemas.microsoft.com/office/powerpoint/2010/main" val="274187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219200"/>
          </a:xfrm>
        </p:spPr>
        <p:txBody>
          <a:bodyPr>
            <a:noAutofit/>
          </a:bodyPr>
          <a:lstStyle/>
          <a:p>
            <a:r>
              <a:rPr lang="en-GB" sz="2400" b="1" dirty="0">
                <a:solidFill>
                  <a:schemeClr val="tx2">
                    <a:lumMod val="60000"/>
                    <a:lumOff val="40000"/>
                  </a:schemeClr>
                </a:solidFill>
                <a:latin typeface="Arial Black" panose="020B0A04020102020204" pitchFamily="34" charset="0"/>
                <a:ea typeface="Geneva" charset="-128"/>
              </a:rPr>
              <a:t>TOURISM SECTOR…..</a:t>
            </a:r>
            <a:r>
              <a:rPr lang="en-US" sz="2100" b="1" dirty="0">
                <a:solidFill>
                  <a:schemeClr val="tx1"/>
                </a:solidFill>
                <a:latin typeface="Arial Black" panose="020B0A04020102020204" pitchFamily="34" charset="0"/>
              </a:rPr>
              <a:t/>
            </a:r>
            <a:br>
              <a:rPr lang="en-US" sz="2100" b="1" dirty="0">
                <a:solidFill>
                  <a:schemeClr val="tx1"/>
                </a:solidFill>
                <a:latin typeface="Arial Black" panose="020B0A04020102020204" pitchFamily="34" charset="0"/>
              </a:rPr>
            </a:br>
            <a:r>
              <a:rPr lang="en-US" sz="2100" b="1" dirty="0">
                <a:solidFill>
                  <a:schemeClr val="tx1"/>
                </a:solidFill>
                <a:latin typeface="Arial Black" panose="020B0A04020102020204" pitchFamily="34" charset="0"/>
              </a:rPr>
              <a:t/>
            </a:r>
            <a:br>
              <a:rPr lang="en-US" sz="2100" b="1" dirty="0">
                <a:solidFill>
                  <a:schemeClr val="tx1"/>
                </a:solidFill>
                <a:latin typeface="Arial Black" panose="020B0A04020102020204" pitchFamily="34" charset="0"/>
              </a:rPr>
            </a:br>
            <a:r>
              <a:rPr lang="en-US" sz="2100" b="1" dirty="0">
                <a:solidFill>
                  <a:srgbClr val="FFC000"/>
                </a:solidFill>
                <a:latin typeface="Arial Black" panose="020B0A04020102020204" pitchFamily="34" charset="0"/>
              </a:rPr>
              <a:t>iii.	Key sectoral incentive on Hospitality/Tourism</a:t>
            </a:r>
          </a:p>
        </p:txBody>
      </p:sp>
      <p:sp>
        <p:nvSpPr>
          <p:cNvPr id="3" name="Content Placeholder 2"/>
          <p:cNvSpPr>
            <a:spLocks noGrp="1"/>
          </p:cNvSpPr>
          <p:nvPr>
            <p:ph idx="1"/>
          </p:nvPr>
        </p:nvSpPr>
        <p:spPr>
          <a:xfrm>
            <a:off x="152401" y="2286000"/>
            <a:ext cx="8915400" cy="4572000"/>
          </a:xfrm>
        </p:spPr>
        <p:txBody>
          <a:bodyPr>
            <a:normAutofit/>
          </a:bodyPr>
          <a:lstStyle/>
          <a:p>
            <a:endParaRPr lang="en-US" dirty="0"/>
          </a:p>
          <a:p>
            <a:r>
              <a:rPr lang="en-US" dirty="0">
                <a:latin typeface="Arial Black" panose="020B0A04020102020204" pitchFamily="34" charset="0"/>
              </a:rPr>
              <a:t>25% of Income in convertible currencies exempted from </a:t>
            </a:r>
            <a:r>
              <a:rPr lang="en-US" dirty="0" smtClean="0">
                <a:latin typeface="Arial Black" panose="020B0A04020102020204" pitchFamily="34" charset="0"/>
              </a:rPr>
              <a:t>tax</a:t>
            </a:r>
          </a:p>
          <a:p>
            <a:r>
              <a:rPr lang="en-US" dirty="0" smtClean="0">
                <a:latin typeface="Arial Black" panose="020B0A04020102020204" pitchFamily="34" charset="0"/>
              </a:rPr>
              <a:t>All other incentives applicable to the other sectors apply also to the tourism sector of the State</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7635D0BE-0FD8-4973-BFA0-99F95B6230AD}" type="slidenum">
              <a:rPr lang="en-US" smtClean="0"/>
              <a:pPr/>
              <a:t>28</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003006"/>
            <a:ext cx="20796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20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033514" cy="5736563"/>
          </a:xfrm>
        </p:spPr>
        <p:txBody>
          <a:bodyPr>
            <a:normAutofit/>
          </a:bodyPr>
          <a:lstStyle/>
          <a:p>
            <a:pPr marL="0" indent="0" algn="ctr">
              <a:buNone/>
            </a:pPr>
            <a:r>
              <a:rPr lang="en-US" sz="7200" dirty="0" smtClean="0"/>
              <a:t>Finally </a:t>
            </a:r>
            <a:endParaRPr lang="en-US" sz="7200" dirty="0"/>
          </a:p>
        </p:txBody>
      </p:sp>
      <p:sp>
        <p:nvSpPr>
          <p:cNvPr id="4" name="Slide Number Placeholder 3"/>
          <p:cNvSpPr>
            <a:spLocks noGrp="1"/>
          </p:cNvSpPr>
          <p:nvPr>
            <p:ph type="sldNum" sz="quarter" idx="12"/>
          </p:nvPr>
        </p:nvSpPr>
        <p:spPr/>
        <p:txBody>
          <a:bodyPr/>
          <a:lstStyle/>
          <a:p>
            <a:fld id="{7635D0BE-0FD8-4973-BFA0-99F95B6230AD}" type="slidenum">
              <a:rPr lang="en-US" smtClean="0"/>
              <a:pPr/>
              <a:t>29</a:t>
            </a:fld>
            <a:endParaRPr lang="en-US"/>
          </a:p>
        </p:txBody>
      </p:sp>
      <p:sp>
        <p:nvSpPr>
          <p:cNvPr id="5" name="Rectangle 4"/>
          <p:cNvSpPr/>
          <p:nvPr/>
        </p:nvSpPr>
        <p:spPr>
          <a:xfrm>
            <a:off x="0" y="1926587"/>
            <a:ext cx="9144000" cy="3354765"/>
          </a:xfrm>
          <a:prstGeom prst="rect">
            <a:avLst/>
          </a:prstGeom>
        </p:spPr>
        <p:txBody>
          <a:bodyPr wrap="square">
            <a:spAutoFit/>
          </a:bodyPr>
          <a:lstStyle/>
          <a:p>
            <a:r>
              <a:rPr lang="en-US" sz="2800" b="1" i="1" dirty="0" smtClean="0">
                <a:latin typeface="Arial Black" pitchFamily="34" charset="0"/>
              </a:rPr>
              <a:t>Bauchi State </a:t>
            </a:r>
            <a:r>
              <a:rPr lang="en-US" sz="2800" b="1" i="1" dirty="0" smtClean="0">
                <a:latin typeface="Arial Black" pitchFamily="34" charset="0"/>
              </a:rPr>
              <a:t> is ready for business and welcomes private investors willing to invest in any sector of the State’s economy </a:t>
            </a:r>
            <a:endParaRPr lang="en-US" sz="2800" b="1" i="1" dirty="0">
              <a:latin typeface="Arial Black" pitchFamily="34" charset="0"/>
            </a:endParaRPr>
          </a:p>
          <a:p>
            <a:endParaRPr lang="en-US" sz="2800" b="1" i="1" dirty="0">
              <a:latin typeface="Arial Black" pitchFamily="34" charset="0"/>
            </a:endParaRPr>
          </a:p>
          <a:p>
            <a:pPr algn="ctr"/>
            <a:r>
              <a:rPr lang="en-US" sz="4400" b="1" dirty="0">
                <a:latin typeface="AR DARLING" pitchFamily="2" charset="0"/>
              </a:rPr>
              <a:t>THANK YOU.</a:t>
            </a:r>
          </a:p>
          <a:p>
            <a:pPr algn="ctr"/>
            <a:endParaRPr lang="en-US" sz="2800" b="1" dirty="0">
              <a:latin typeface="AR DARLING" pitchFamily="2" charset="0"/>
            </a:endParaRPr>
          </a:p>
          <a:p>
            <a:pPr algn="ctr"/>
            <a:endParaRPr lang="en-US" sz="2800" b="1" dirty="0">
              <a:latin typeface="AR DARLING" pitchFamily="2" charset="0"/>
            </a:endParaRPr>
          </a:p>
        </p:txBody>
      </p:sp>
    </p:spTree>
    <p:extLst>
      <p:ext uri="{BB962C8B-B14F-4D97-AF65-F5344CB8AC3E}">
        <p14:creationId xmlns:p14="http://schemas.microsoft.com/office/powerpoint/2010/main" val="151908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2"/>
            <a:ext cx="5715000" cy="685799"/>
          </a:xfrm>
          <a:solidFill>
            <a:schemeClr val="bg2">
              <a:lumMod val="40000"/>
              <a:lumOff val="60000"/>
            </a:schemeClr>
          </a:solidFill>
        </p:spPr>
        <p:txBody>
          <a:bodyPr>
            <a:noAutofit/>
          </a:bodyPr>
          <a:lstStyle/>
          <a:p>
            <a:pPr algn="l"/>
            <a:r>
              <a:rPr lang="en-GB" sz="3400" b="1" dirty="0">
                <a:solidFill>
                  <a:srgbClr val="00B050"/>
                </a:solidFill>
                <a:latin typeface="Arial" pitchFamily="34" charset="0"/>
                <a:ea typeface="Geneva" charset="-128"/>
              </a:rPr>
              <a:t>About Bauchi State…..</a:t>
            </a:r>
            <a:endParaRPr lang="en-US" sz="3400" dirty="0">
              <a:solidFill>
                <a:srgbClr val="00B050"/>
              </a:solidFill>
            </a:endParaRPr>
          </a:p>
        </p:txBody>
      </p:sp>
      <p:sp>
        <p:nvSpPr>
          <p:cNvPr id="5" name="Slide Number Placeholder 4"/>
          <p:cNvSpPr>
            <a:spLocks noGrp="1"/>
          </p:cNvSpPr>
          <p:nvPr>
            <p:ph type="sldNum" sz="quarter" idx="12"/>
          </p:nvPr>
        </p:nvSpPr>
        <p:spPr/>
        <p:txBody>
          <a:bodyPr/>
          <a:lstStyle/>
          <a:p>
            <a:fld id="{7635D0BE-0FD8-4973-BFA0-99F95B6230AD}" type="slidenum">
              <a:rPr lang="en-US" smtClean="0"/>
              <a:t>3</a:t>
            </a:fld>
            <a:endParaRPr lang="en-US"/>
          </a:p>
        </p:txBody>
      </p:sp>
      <p:graphicFrame>
        <p:nvGraphicFramePr>
          <p:cNvPr id="6" name="Diagram 5"/>
          <p:cNvGraphicFramePr/>
          <p:nvPr>
            <p:extLst>
              <p:ext uri="{D42A27DB-BD31-4B8C-83A1-F6EECF244321}">
                <p14:modId xmlns:p14="http://schemas.microsoft.com/office/powerpoint/2010/main" val="1599848664"/>
              </p:ext>
            </p:extLst>
          </p:nvPr>
        </p:nvGraphicFramePr>
        <p:xfrm>
          <a:off x="76200" y="1130557"/>
          <a:ext cx="8153400" cy="565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40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323850" y="260350"/>
            <a:ext cx="0" cy="4883150"/>
          </a:xfrm>
          <a:prstGeom prst="line">
            <a:avLst/>
          </a:prstGeom>
          <a:noFill/>
          <a:ln w="15875">
            <a:solidFill>
              <a:srgbClr val="BB5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5" name="Line 4"/>
          <p:cNvSpPr>
            <a:spLocks noChangeShapeType="1"/>
          </p:cNvSpPr>
          <p:nvPr/>
        </p:nvSpPr>
        <p:spPr bwMode="auto">
          <a:xfrm>
            <a:off x="323851" y="6597650"/>
            <a:ext cx="7560684" cy="0"/>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Line 5"/>
          <p:cNvSpPr>
            <a:spLocks noChangeShapeType="1"/>
          </p:cNvSpPr>
          <p:nvPr/>
        </p:nvSpPr>
        <p:spPr bwMode="auto">
          <a:xfrm flipV="1">
            <a:off x="252844" y="260349"/>
            <a:ext cx="8567306" cy="38677"/>
          </a:xfrm>
          <a:prstGeom prst="line">
            <a:avLst/>
          </a:prstGeom>
          <a:noFill/>
          <a:ln w="15875">
            <a:solidFill>
              <a:srgbClr val="BB5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Line 6"/>
          <p:cNvSpPr>
            <a:spLocks noChangeShapeType="1"/>
          </p:cNvSpPr>
          <p:nvPr/>
        </p:nvSpPr>
        <p:spPr bwMode="auto">
          <a:xfrm>
            <a:off x="8820150" y="1003445"/>
            <a:ext cx="0" cy="4392613"/>
          </a:xfrm>
          <a:prstGeom prst="line">
            <a:avLst/>
          </a:prstGeom>
          <a:noFill/>
          <a:ln w="15875">
            <a:solidFill>
              <a:srgbClr val="3D26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Rectangle 2"/>
          <p:cNvSpPr>
            <a:spLocks noChangeArrowheads="1"/>
          </p:cNvSpPr>
          <p:nvPr/>
        </p:nvSpPr>
        <p:spPr bwMode="auto">
          <a:xfrm>
            <a:off x="762000" y="533192"/>
            <a:ext cx="6400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1900" dirty="0">
              <a:latin typeface="Arial" pitchFamily="34" charset="0"/>
              <a:cs typeface="Arial" pitchFamily="34" charset="0"/>
            </a:endParaRPr>
          </a:p>
          <a:p>
            <a:r>
              <a:rPr lang="en-US" sz="1900" dirty="0">
                <a:latin typeface="Arial" pitchFamily="34" charset="0"/>
                <a:cs typeface="Arial" pitchFamily="34" charset="0"/>
              </a:rPr>
              <a:t>Governor’s Office, </a:t>
            </a:r>
          </a:p>
          <a:p>
            <a:r>
              <a:rPr lang="en-US" sz="1900" dirty="0">
                <a:latin typeface="Arial" pitchFamily="34" charset="0"/>
                <a:cs typeface="Arial" pitchFamily="34" charset="0"/>
              </a:rPr>
              <a:t>P.M.B. 0208 Bauchi, Bauchi state Nigeria.</a:t>
            </a:r>
          </a:p>
          <a:p>
            <a:r>
              <a:rPr lang="en-US" sz="1900" dirty="0">
                <a:latin typeface="Arial" pitchFamily="34" charset="0"/>
                <a:cs typeface="Arial" pitchFamily="34" charset="0"/>
              </a:rPr>
              <a:t>Email: </a:t>
            </a:r>
            <a:r>
              <a:rPr lang="en-US" sz="1900" dirty="0">
                <a:latin typeface="Arial" pitchFamily="34" charset="0"/>
                <a:cs typeface="Arial" pitchFamily="34" charset="0"/>
                <a:hlinkClick r:id="rId3"/>
              </a:rPr>
              <a:t>ssgofficebauchi@gmail.com</a:t>
            </a:r>
            <a:endParaRPr lang="en-US" sz="1900" dirty="0">
              <a:latin typeface="Arial" pitchFamily="34" charset="0"/>
              <a:cs typeface="Arial" pitchFamily="34" charset="0"/>
            </a:endParaRPr>
          </a:p>
          <a:p>
            <a:r>
              <a:rPr lang="en-US" sz="1900" dirty="0">
                <a:latin typeface="Arial" pitchFamily="34" charset="0"/>
                <a:cs typeface="Arial" pitchFamily="34" charset="0"/>
              </a:rPr>
              <a:t>Phone: +234 8067521096, +234 8098833179</a:t>
            </a:r>
          </a:p>
          <a:p>
            <a:endParaRPr lang="en-US" sz="1900" dirty="0">
              <a:latin typeface="Arial" pitchFamily="34" charset="0"/>
              <a:cs typeface="Arial" pitchFamily="34" charset="0"/>
            </a:endParaRPr>
          </a:p>
          <a:p>
            <a:r>
              <a:rPr lang="en-US" sz="1900" dirty="0">
                <a:latin typeface="Arial Black" panose="020B0A04020102020204" pitchFamily="34" charset="0"/>
                <a:cs typeface="Arial" pitchFamily="34" charset="0"/>
              </a:rPr>
              <a:t>For engagement,</a:t>
            </a:r>
            <a:r>
              <a:rPr lang="en-US" sz="1900" dirty="0">
                <a:latin typeface="Arial" pitchFamily="34" charset="0"/>
                <a:cs typeface="Arial" pitchFamily="34" charset="0"/>
              </a:rPr>
              <a:t> please contact:</a:t>
            </a:r>
          </a:p>
          <a:p>
            <a:endParaRPr lang="en-US" sz="1900" dirty="0">
              <a:latin typeface="Arial" pitchFamily="34" charset="0"/>
              <a:cs typeface="Arial" pitchFamily="34" charset="0"/>
            </a:endParaRPr>
          </a:p>
          <a:p>
            <a:r>
              <a:rPr lang="en-US" sz="1900" b="1" dirty="0">
                <a:latin typeface="Arial" pitchFamily="34" charset="0"/>
                <a:cs typeface="Arial" pitchFamily="34" charset="0"/>
              </a:rPr>
              <a:t>Group Managing Director</a:t>
            </a:r>
          </a:p>
          <a:p>
            <a:r>
              <a:rPr lang="en-US" sz="1900" dirty="0">
                <a:latin typeface="Arial" pitchFamily="34" charset="0"/>
                <a:cs typeface="Arial" pitchFamily="34" charset="0"/>
              </a:rPr>
              <a:t>Bauchi Investment Corporation.</a:t>
            </a:r>
          </a:p>
          <a:p>
            <a:r>
              <a:rPr lang="en-US" sz="1900" dirty="0">
                <a:latin typeface="Arial" pitchFamily="34" charset="0"/>
                <a:cs typeface="Arial" pitchFamily="34" charset="0"/>
              </a:rPr>
              <a:t>Email: </a:t>
            </a:r>
            <a:r>
              <a:rPr lang="en-US" sz="1900" dirty="0" smtClean="0">
                <a:solidFill>
                  <a:srgbClr val="FF0000"/>
                </a:solidFill>
                <a:latin typeface="Arial Black" panose="020B0A04020102020204" pitchFamily="34" charset="0"/>
                <a:cs typeface="Arial" pitchFamily="34" charset="0"/>
              </a:rPr>
              <a:t>attahirms@yahoo.com</a:t>
            </a:r>
            <a:endParaRPr lang="en-US" sz="1900" dirty="0">
              <a:latin typeface="Arial Black" panose="020B0A04020102020204" pitchFamily="34" charset="0"/>
              <a:cs typeface="Arial" pitchFamily="34" charset="0"/>
            </a:endParaRPr>
          </a:p>
          <a:p>
            <a:r>
              <a:rPr lang="en-US" sz="1900" dirty="0">
                <a:latin typeface="Arial" pitchFamily="34" charset="0"/>
                <a:cs typeface="Arial" pitchFamily="34" charset="0"/>
              </a:rPr>
              <a:t>Phone: 	+234 </a:t>
            </a:r>
            <a:r>
              <a:rPr lang="en-US" sz="1900" dirty="0" smtClean="0">
                <a:latin typeface="Arial" pitchFamily="34" charset="0"/>
                <a:cs typeface="Arial" pitchFamily="34" charset="0"/>
              </a:rPr>
              <a:t>8036291318 , </a:t>
            </a:r>
            <a:r>
              <a:rPr lang="en-US" sz="1900" dirty="0">
                <a:latin typeface="Arial" pitchFamily="34" charset="0"/>
                <a:cs typeface="Arial" pitchFamily="34" charset="0"/>
              </a:rPr>
              <a:t>+234 </a:t>
            </a:r>
            <a:r>
              <a:rPr lang="en-US" sz="1900" dirty="0" smtClean="0">
                <a:latin typeface="Arial" pitchFamily="34" charset="0"/>
                <a:cs typeface="Arial" pitchFamily="34" charset="0"/>
              </a:rPr>
              <a:t>80559651318</a:t>
            </a:r>
            <a:endParaRPr lang="en-US" sz="1900" dirty="0">
              <a:latin typeface="Arial" pitchFamily="34" charset="0"/>
              <a:cs typeface="Arial" pitchFamily="34" charset="0"/>
            </a:endParaRPr>
          </a:p>
          <a:p>
            <a:r>
              <a:rPr lang="en-US" sz="1900" dirty="0">
                <a:latin typeface="Arial" pitchFamily="34" charset="0"/>
                <a:cs typeface="Arial" pitchFamily="34" charset="0"/>
              </a:rPr>
              <a:t>For more details visit our website: </a:t>
            </a:r>
          </a:p>
          <a:p>
            <a:r>
              <a:rPr lang="en-US" sz="1900" dirty="0">
                <a:solidFill>
                  <a:srgbClr val="FF0000"/>
                </a:solidFill>
                <a:latin typeface="Arial Black" panose="020B0A04020102020204" pitchFamily="34" charset="0"/>
                <a:cs typeface="Arial" pitchFamily="34" charset="0"/>
              </a:rPr>
              <a:t>www.investinbauchi.bu.gov.ng</a:t>
            </a:r>
          </a:p>
          <a:p>
            <a:endParaRPr lang="en-US" b="1" i="1" dirty="0">
              <a:latin typeface="Arial Black" pitchFamily="34" charset="0"/>
            </a:endParaRPr>
          </a:p>
          <a:p>
            <a:endParaRPr lang="en-US" sz="4000" b="1" dirty="0">
              <a:latin typeface="AR DARLING" pitchFamily="2" charset="0"/>
            </a:endParaRPr>
          </a:p>
        </p:txBody>
      </p:sp>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855" y="4964112"/>
            <a:ext cx="20796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635D0BE-0FD8-4973-BFA0-99F95B6230AD}" type="slidenum">
              <a:rPr lang="en-US" smtClean="0"/>
              <a:pPr/>
              <a:t>30</a:t>
            </a:fld>
            <a:endParaRPr lang="en-US"/>
          </a:p>
        </p:txBody>
      </p:sp>
    </p:spTree>
    <p:extLst>
      <p:ext uri="{BB962C8B-B14F-4D97-AF65-F5344CB8AC3E}">
        <p14:creationId xmlns:p14="http://schemas.microsoft.com/office/powerpoint/2010/main" val="262235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1"/>
            <a:ext cx="5638801" cy="533400"/>
          </a:xfrm>
          <a:solidFill>
            <a:schemeClr val="bg2">
              <a:lumMod val="20000"/>
              <a:lumOff val="80000"/>
            </a:schemeClr>
          </a:solidFill>
        </p:spPr>
        <p:txBody>
          <a:bodyPr>
            <a:normAutofit fontScale="90000"/>
          </a:bodyPr>
          <a:lstStyle/>
          <a:p>
            <a:pPr algn="l"/>
            <a:r>
              <a:rPr lang="en-GB" sz="3400" b="1" dirty="0">
                <a:solidFill>
                  <a:srgbClr val="00B050"/>
                </a:solidFill>
                <a:latin typeface="Arial" pitchFamily="34" charset="0"/>
                <a:ea typeface="Geneva" charset="-128"/>
              </a:rPr>
              <a:t>Bauchi State….</a:t>
            </a:r>
            <a:endParaRPr lang="en-US" sz="3400" dirty="0">
              <a:solidFill>
                <a:srgbClr val="00B05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6511114"/>
              </p:ext>
            </p:extLst>
          </p:nvPr>
        </p:nvGraphicFramePr>
        <p:xfrm>
          <a:off x="304800" y="11430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35D0BE-0FD8-4973-BFA0-99F95B6230AD}" type="slidenum">
              <a:rPr lang="en-US" smtClean="0"/>
              <a:t>4</a:t>
            </a:fld>
            <a:endParaRPr lang="en-US"/>
          </a:p>
        </p:txBody>
      </p:sp>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9718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36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8916122" cy="1320800"/>
          </a:xfrm>
        </p:spPr>
        <p:txBody>
          <a:bodyPr>
            <a:noAutofit/>
          </a:bodyPr>
          <a:lstStyle/>
          <a:p>
            <a:pPr marL="800100" lvl="1" indent="-342900" defTabSz="1018824" rtl="0">
              <a:lnSpc>
                <a:spcPct val="140000"/>
              </a:lnSpc>
            </a:pPr>
            <a:r>
              <a:rPr lang="en-GB" sz="3200" b="1" kern="1200" dirty="0" smtClean="0">
                <a:solidFill>
                  <a:srgbClr val="000000"/>
                </a:solidFill>
                <a:latin typeface="Arial" pitchFamily="34" charset="0"/>
                <a:ea typeface="+mn-ea"/>
                <a:cs typeface="Arial" pitchFamily="34" charset="0"/>
              </a:rPr>
              <a:t>Key Strategic  Sectors of the State</a:t>
            </a:r>
            <a:r>
              <a:rPr lang="en-GB" sz="3200" b="1" kern="1200" dirty="0">
                <a:solidFill>
                  <a:srgbClr val="000000"/>
                </a:solidFill>
                <a:latin typeface="Arial" pitchFamily="34" charset="0"/>
                <a:ea typeface="+mn-ea"/>
                <a:cs typeface="Arial" pitchFamily="34" charset="0"/>
              </a:rPr>
              <a:t/>
            </a:r>
            <a:br>
              <a:rPr lang="en-GB" sz="3200" b="1" kern="1200" dirty="0">
                <a:solidFill>
                  <a:srgbClr val="000000"/>
                </a:solidFill>
                <a:latin typeface="Arial" pitchFamily="34" charset="0"/>
                <a:ea typeface="+mn-ea"/>
                <a:cs typeface="Arial" pitchFamily="34" charset="0"/>
              </a:rPr>
            </a:br>
            <a:endParaRPr lang="en-US" sz="3200" dirty="0"/>
          </a:p>
        </p:txBody>
      </p:sp>
      <p:sp>
        <p:nvSpPr>
          <p:cNvPr id="3" name="Content Placeholder 2"/>
          <p:cNvSpPr>
            <a:spLocks noGrp="1"/>
          </p:cNvSpPr>
          <p:nvPr>
            <p:ph idx="1"/>
          </p:nvPr>
        </p:nvSpPr>
        <p:spPr>
          <a:xfrm>
            <a:off x="152400" y="1371600"/>
            <a:ext cx="8991599" cy="5410200"/>
          </a:xfrm>
        </p:spPr>
        <p:txBody>
          <a:bodyPr>
            <a:normAutofit lnSpcReduction="10000"/>
          </a:bodyPr>
          <a:lstStyle/>
          <a:p>
            <a:pPr marL="457200" lvl="1" indent="0" defTabSz="1018824">
              <a:lnSpc>
                <a:spcPct val="140000"/>
              </a:lnSpc>
              <a:spcBef>
                <a:spcPts val="0"/>
              </a:spcBef>
              <a:buNone/>
            </a:pPr>
            <a:endParaRPr lang="en-GB" sz="2000" b="1" dirty="0">
              <a:solidFill>
                <a:srgbClr val="000000"/>
              </a:solidFill>
              <a:latin typeface="Arial" pitchFamily="34" charset="0"/>
              <a:cs typeface="Arial" pitchFamily="34" charset="0"/>
            </a:endParaRPr>
          </a:p>
          <a:p>
            <a:pPr marL="800100" lvl="1" indent="-342900" defTabSz="1018824">
              <a:lnSpc>
                <a:spcPct val="140000"/>
              </a:lnSpc>
              <a:spcBef>
                <a:spcPts val="0"/>
              </a:spcBef>
              <a:buFont typeface="Wingdings" panose="05000000000000000000" pitchFamily="2" charset="2"/>
              <a:buChar char="ü"/>
            </a:pPr>
            <a:r>
              <a:rPr lang="en-GB" sz="2000" b="1" dirty="0">
                <a:solidFill>
                  <a:srgbClr val="000000"/>
                </a:solidFill>
                <a:latin typeface="Arial" pitchFamily="34" charset="0"/>
                <a:cs typeface="Arial" pitchFamily="34" charset="0"/>
              </a:rPr>
              <a:t>Key Sectors being promoted </a:t>
            </a:r>
            <a:r>
              <a:rPr lang="en-GB" sz="2000" b="1" dirty="0" smtClean="0">
                <a:solidFill>
                  <a:srgbClr val="000000"/>
                </a:solidFill>
                <a:latin typeface="Arial" pitchFamily="34" charset="0"/>
                <a:cs typeface="Arial" pitchFamily="34" charset="0"/>
              </a:rPr>
              <a:t>being promoted for </a:t>
            </a:r>
            <a:r>
              <a:rPr lang="en-GB" sz="2000" b="1" dirty="0">
                <a:solidFill>
                  <a:srgbClr val="000000"/>
                </a:solidFill>
                <a:latin typeface="Arial" pitchFamily="34" charset="0"/>
                <a:cs typeface="Arial" pitchFamily="34" charset="0"/>
              </a:rPr>
              <a:t>investment </a:t>
            </a:r>
            <a:r>
              <a:rPr lang="en-GB" sz="2000" b="1" dirty="0" smtClean="0">
                <a:solidFill>
                  <a:srgbClr val="000000"/>
                </a:solidFill>
                <a:latin typeface="Arial" pitchFamily="34" charset="0"/>
                <a:cs typeface="Arial" pitchFamily="34" charset="0"/>
              </a:rPr>
              <a:t>are:</a:t>
            </a:r>
            <a:endParaRPr lang="en-GB" sz="2000" b="1" dirty="0">
              <a:solidFill>
                <a:srgbClr val="000000"/>
              </a:solidFill>
              <a:latin typeface="Arial" pitchFamily="34" charset="0"/>
              <a:cs typeface="Arial" pitchFamily="34" charset="0"/>
            </a:endParaRPr>
          </a:p>
          <a:p>
            <a:pPr marL="1195212" lvl="2" defTabSz="1018824">
              <a:lnSpc>
                <a:spcPct val="130000"/>
              </a:lnSpc>
              <a:spcBef>
                <a:spcPts val="0"/>
              </a:spcBef>
              <a:buFont typeface="+mj-lt"/>
              <a:buAutoNum type="alphaLcParenR"/>
            </a:pPr>
            <a:r>
              <a:rPr lang="en-GB" sz="2000" b="1" dirty="0">
                <a:solidFill>
                  <a:srgbClr val="000000"/>
                </a:solidFill>
                <a:latin typeface="Arial" pitchFamily="34" charset="0"/>
                <a:cs typeface="Arial" pitchFamily="34" charset="0"/>
              </a:rPr>
              <a:t>Agriculture</a:t>
            </a:r>
          </a:p>
          <a:p>
            <a:pPr marL="1195212" lvl="2" defTabSz="1018824">
              <a:lnSpc>
                <a:spcPct val="130000"/>
              </a:lnSpc>
              <a:spcBef>
                <a:spcPts val="0"/>
              </a:spcBef>
              <a:buFont typeface="+mj-lt"/>
              <a:buAutoNum type="alphaLcParenR"/>
            </a:pPr>
            <a:r>
              <a:rPr lang="en-GB" sz="2000" b="1" dirty="0">
                <a:solidFill>
                  <a:srgbClr val="000000"/>
                </a:solidFill>
                <a:latin typeface="Arial" pitchFamily="34" charset="0"/>
                <a:cs typeface="Arial" pitchFamily="34" charset="0"/>
              </a:rPr>
              <a:t>Solid Minerals</a:t>
            </a:r>
          </a:p>
          <a:p>
            <a:pPr marL="1195212" lvl="2" defTabSz="1018824">
              <a:lnSpc>
                <a:spcPct val="130000"/>
              </a:lnSpc>
              <a:spcBef>
                <a:spcPts val="0"/>
              </a:spcBef>
              <a:buFont typeface="+mj-lt"/>
              <a:buAutoNum type="alphaLcParenR"/>
            </a:pPr>
            <a:r>
              <a:rPr lang="en-GB" sz="2000" b="1" dirty="0">
                <a:solidFill>
                  <a:srgbClr val="000000"/>
                </a:solidFill>
                <a:latin typeface="Arial" pitchFamily="34" charset="0"/>
                <a:cs typeface="Arial" pitchFamily="34" charset="0"/>
              </a:rPr>
              <a:t>Brownfield investments</a:t>
            </a:r>
          </a:p>
          <a:p>
            <a:pPr marL="1195212" lvl="2" defTabSz="1018824">
              <a:lnSpc>
                <a:spcPct val="130000"/>
              </a:lnSpc>
              <a:spcBef>
                <a:spcPts val="0"/>
              </a:spcBef>
              <a:buFont typeface="+mj-lt"/>
              <a:buAutoNum type="alphaLcParenR"/>
            </a:pPr>
            <a:r>
              <a:rPr lang="en-GB" sz="2000" b="1" dirty="0">
                <a:solidFill>
                  <a:srgbClr val="000000"/>
                </a:solidFill>
                <a:latin typeface="Arial" pitchFamily="34" charset="0"/>
                <a:cs typeface="Arial" pitchFamily="34" charset="0"/>
              </a:rPr>
              <a:t>Tourism</a:t>
            </a:r>
          </a:p>
          <a:p>
            <a:pPr marL="1195212" lvl="2" defTabSz="1018824">
              <a:lnSpc>
                <a:spcPct val="130000"/>
              </a:lnSpc>
              <a:spcBef>
                <a:spcPts val="0"/>
              </a:spcBef>
              <a:buFont typeface="+mj-lt"/>
              <a:buAutoNum type="alphaLcParenR"/>
            </a:pPr>
            <a:r>
              <a:rPr lang="en-GB" sz="2000" b="1" dirty="0">
                <a:solidFill>
                  <a:srgbClr val="000000"/>
                </a:solidFill>
                <a:latin typeface="Arial" pitchFamily="34" charset="0"/>
                <a:cs typeface="Arial" pitchFamily="34" charset="0"/>
              </a:rPr>
              <a:t>Other sectors </a:t>
            </a:r>
            <a:r>
              <a:rPr lang="en-GB" sz="2000" b="1" dirty="0" smtClean="0">
                <a:solidFill>
                  <a:srgbClr val="000000"/>
                </a:solidFill>
                <a:latin typeface="Arial" pitchFamily="34" charset="0"/>
                <a:cs typeface="Arial" pitchFamily="34" charset="0"/>
              </a:rPr>
              <a:t>with investment </a:t>
            </a:r>
            <a:r>
              <a:rPr lang="en-GB" sz="2000" b="1" dirty="0">
                <a:solidFill>
                  <a:srgbClr val="000000"/>
                </a:solidFill>
                <a:latin typeface="Arial" pitchFamily="34" charset="0"/>
                <a:cs typeface="Arial" pitchFamily="34" charset="0"/>
              </a:rPr>
              <a:t>opportunities</a:t>
            </a:r>
          </a:p>
          <a:p>
            <a:pPr marL="966612" lvl="2" defTabSz="1018824">
              <a:lnSpc>
                <a:spcPct val="130000"/>
              </a:lnSpc>
              <a:spcBef>
                <a:spcPts val="0"/>
              </a:spcBef>
            </a:pPr>
            <a:r>
              <a:rPr lang="en-GB" sz="2000" b="1" dirty="0">
                <a:solidFill>
                  <a:srgbClr val="000000"/>
                </a:solidFill>
                <a:latin typeface="Arial" pitchFamily="34" charset="0"/>
                <a:cs typeface="Arial" pitchFamily="34" charset="0"/>
              </a:rPr>
              <a:t>	     </a:t>
            </a:r>
            <a:r>
              <a:rPr lang="en-GB" sz="2000" b="1" dirty="0" err="1">
                <a:solidFill>
                  <a:srgbClr val="000000"/>
                </a:solidFill>
                <a:latin typeface="Arial" pitchFamily="34" charset="0"/>
                <a:cs typeface="Arial" pitchFamily="34" charset="0"/>
              </a:rPr>
              <a:t>i</a:t>
            </a:r>
            <a:r>
              <a:rPr lang="en-GB" sz="2000" b="1" dirty="0">
                <a:solidFill>
                  <a:srgbClr val="000000"/>
                </a:solidFill>
                <a:latin typeface="Arial" pitchFamily="34" charset="0"/>
                <a:cs typeface="Arial" pitchFamily="34" charset="0"/>
              </a:rPr>
              <a:t>. Power</a:t>
            </a:r>
          </a:p>
          <a:p>
            <a:pPr marL="966612" lvl="2" defTabSz="1018824">
              <a:spcBef>
                <a:spcPts val="0"/>
              </a:spcBef>
            </a:pPr>
            <a:r>
              <a:rPr lang="en-GB" sz="2000" b="1" dirty="0">
                <a:solidFill>
                  <a:srgbClr val="000000"/>
                </a:solidFill>
                <a:latin typeface="Arial" pitchFamily="34" charset="0"/>
                <a:cs typeface="Arial" pitchFamily="34" charset="0"/>
              </a:rPr>
              <a:t>      ii. Health</a:t>
            </a:r>
          </a:p>
          <a:p>
            <a:pPr marL="966612" lvl="2" defTabSz="1018824">
              <a:spcBef>
                <a:spcPts val="0"/>
              </a:spcBef>
            </a:pPr>
            <a:r>
              <a:rPr lang="en-GB" sz="2000" b="1" dirty="0">
                <a:solidFill>
                  <a:srgbClr val="000000"/>
                </a:solidFill>
                <a:latin typeface="Arial" pitchFamily="34" charset="0"/>
                <a:cs typeface="Arial" pitchFamily="34" charset="0"/>
              </a:rPr>
              <a:t>      iii. Education</a:t>
            </a:r>
          </a:p>
          <a:p>
            <a:pPr marL="966612" lvl="2" defTabSz="1018824">
              <a:spcBef>
                <a:spcPts val="0"/>
              </a:spcBef>
            </a:pPr>
            <a:r>
              <a:rPr lang="en-GB" sz="2000" b="1" dirty="0">
                <a:solidFill>
                  <a:srgbClr val="000000"/>
                </a:solidFill>
                <a:latin typeface="Arial" pitchFamily="34" charset="0"/>
                <a:cs typeface="Arial" pitchFamily="34" charset="0"/>
              </a:rPr>
              <a:t>      iv. Housing</a:t>
            </a:r>
          </a:p>
          <a:p>
            <a:pPr marL="966612" lvl="2" defTabSz="1018824">
              <a:spcBef>
                <a:spcPts val="0"/>
              </a:spcBef>
            </a:pPr>
            <a:r>
              <a:rPr lang="en-GB" sz="2000" b="1" dirty="0">
                <a:solidFill>
                  <a:srgbClr val="000000"/>
                </a:solidFill>
                <a:latin typeface="Arial" pitchFamily="34" charset="0"/>
                <a:cs typeface="Arial" pitchFamily="34" charset="0"/>
              </a:rPr>
              <a:t>      v. ICT</a:t>
            </a:r>
          </a:p>
          <a:p>
            <a:pPr marL="966612" lvl="2" defTabSz="1018824">
              <a:spcBef>
                <a:spcPts val="0"/>
              </a:spcBef>
            </a:pPr>
            <a:r>
              <a:rPr lang="en-GB" sz="2000" b="1" dirty="0">
                <a:solidFill>
                  <a:srgbClr val="000000"/>
                </a:solidFill>
                <a:latin typeface="Arial" pitchFamily="34" charset="0"/>
                <a:cs typeface="Arial" pitchFamily="34" charset="0"/>
              </a:rPr>
              <a:t>      vi. Water</a:t>
            </a:r>
          </a:p>
          <a:p>
            <a:pPr marL="966612" lvl="2" defTabSz="1018824">
              <a:spcBef>
                <a:spcPts val="0"/>
              </a:spcBef>
            </a:pPr>
            <a:r>
              <a:rPr lang="en-GB" sz="2000" b="1" dirty="0">
                <a:solidFill>
                  <a:srgbClr val="000000"/>
                </a:solidFill>
                <a:latin typeface="Arial" pitchFamily="34" charset="0"/>
                <a:cs typeface="Arial" pitchFamily="34" charset="0"/>
              </a:rPr>
              <a:t>      vii. Waste Management</a:t>
            </a:r>
          </a:p>
          <a:p>
            <a:pPr marL="966612" lvl="2" defTabSz="1018824">
              <a:spcBef>
                <a:spcPts val="0"/>
              </a:spcBef>
            </a:pPr>
            <a:r>
              <a:rPr lang="en-GB" sz="2000" b="1" dirty="0">
                <a:solidFill>
                  <a:srgbClr val="000000"/>
                </a:solidFill>
                <a:latin typeface="Arial" pitchFamily="34" charset="0"/>
                <a:cs typeface="Arial" pitchFamily="34" charset="0"/>
              </a:rPr>
              <a:t>	     viii. Transport </a:t>
            </a:r>
          </a:p>
          <a:p>
            <a:endParaRPr lang="en-US" dirty="0"/>
          </a:p>
        </p:txBody>
      </p:sp>
      <p:sp>
        <p:nvSpPr>
          <p:cNvPr id="4" name="Slide Number Placeholder 3"/>
          <p:cNvSpPr>
            <a:spLocks noGrp="1"/>
          </p:cNvSpPr>
          <p:nvPr>
            <p:ph type="sldNum" sz="quarter" idx="12"/>
          </p:nvPr>
        </p:nvSpPr>
        <p:spPr/>
        <p:txBody>
          <a:bodyPr/>
          <a:lstStyle/>
          <a:p>
            <a:fld id="{7635D0BE-0FD8-4973-BFA0-99F95B6230AD}" type="slidenum">
              <a:rPr lang="en-US" smtClean="0"/>
              <a:pPr/>
              <a:t>5</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312" y="43656"/>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41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6123" cy="1828800"/>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Creating </a:t>
            </a:r>
            <a:r>
              <a:rPr lang="en-US" sz="4000" b="1" dirty="0" smtClean="0">
                <a:solidFill>
                  <a:srgbClr val="0070C0"/>
                </a:solidFill>
                <a:latin typeface="Times New Roman" panose="02020603050405020304" pitchFamily="18" charset="0"/>
                <a:cs typeface="Times New Roman" panose="02020603050405020304" pitchFamily="18" charset="0"/>
              </a:rPr>
              <a:t>Favourable</a:t>
            </a:r>
            <a:r>
              <a:rPr lang="en-US" sz="4000" b="1" dirty="0" smtClean="0">
                <a:solidFill>
                  <a:srgbClr val="0070C0"/>
                </a:solidFill>
                <a:latin typeface="Times New Roman" panose="02020603050405020304" pitchFamily="18" charset="0"/>
                <a:cs typeface="Times New Roman" panose="02020603050405020304" pitchFamily="18" charset="0"/>
              </a:rPr>
              <a:t> and Conducive Business Environment in the State</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2743200"/>
            <a:ext cx="9144000" cy="5105400"/>
          </a:xfrm>
        </p:spPr>
        <p:txBody>
          <a:bodyPr>
            <a:normAutofit fontScale="85000" lnSpcReduction="10000"/>
          </a:bodyPr>
          <a:lstStyle/>
          <a:p>
            <a:r>
              <a:rPr lang="en-US" sz="2400" dirty="0" smtClean="0">
                <a:latin typeface="Arial Black" panose="020B0A04020102020204" pitchFamily="34" charset="0"/>
              </a:rPr>
              <a:t>  Bauchi State government recognizes the importance of  favorable business environment and we worked assiduously towards improving the business environment in the State</a:t>
            </a:r>
            <a:endParaRPr lang="en-US" sz="2400" dirty="0">
              <a:latin typeface="Arial Black" panose="020B0A04020102020204" pitchFamily="34" charset="0"/>
            </a:endParaRPr>
          </a:p>
          <a:p>
            <a:r>
              <a:rPr lang="en-US" sz="2400" dirty="0" smtClean="0">
                <a:latin typeface="Arial Black" panose="020B0A04020102020204" pitchFamily="34" charset="0"/>
              </a:rPr>
              <a:t>The </a:t>
            </a:r>
            <a:r>
              <a:rPr lang="en-US" sz="2400" dirty="0" smtClean="0">
                <a:latin typeface="Arial Black" panose="020B0A04020102020204" pitchFamily="34" charset="0"/>
              </a:rPr>
              <a:t>business environment in the State has recorded a remarkable  improvement from the 6</a:t>
            </a:r>
            <a:r>
              <a:rPr lang="en-US" sz="2400" baseline="30000" dirty="0" smtClean="0">
                <a:latin typeface="Arial Black" panose="020B0A04020102020204" pitchFamily="34" charset="0"/>
              </a:rPr>
              <a:t>th</a:t>
            </a:r>
            <a:r>
              <a:rPr lang="en-US" sz="2400" dirty="0" smtClean="0">
                <a:latin typeface="Arial Black" panose="020B0A04020102020204" pitchFamily="34" charset="0"/>
              </a:rPr>
              <a:t> position in 2018 to 4</a:t>
            </a:r>
            <a:r>
              <a:rPr lang="en-US" sz="2400" baseline="30000" dirty="0" smtClean="0">
                <a:latin typeface="Arial Black" panose="020B0A04020102020204" pitchFamily="34" charset="0"/>
              </a:rPr>
              <a:t>th</a:t>
            </a:r>
            <a:r>
              <a:rPr lang="en-US" sz="2400" dirty="0" smtClean="0">
                <a:latin typeface="Arial Black" panose="020B0A04020102020204" pitchFamily="34" charset="0"/>
              </a:rPr>
              <a:t> position in 2021 among the 36 states of Nigeria on the </a:t>
            </a:r>
            <a:r>
              <a:rPr lang="en-US" sz="2400" dirty="0">
                <a:latin typeface="Arial Black" panose="020B0A04020102020204" pitchFamily="34" charset="0"/>
              </a:rPr>
              <a:t>World Bank </a:t>
            </a:r>
            <a:r>
              <a:rPr lang="en-US" sz="2400" dirty="0" smtClean="0">
                <a:latin typeface="Arial Black" panose="020B0A04020102020204" pitchFamily="34" charset="0"/>
              </a:rPr>
              <a:t>Group’s </a:t>
            </a:r>
            <a:r>
              <a:rPr lang="en-US" sz="2400" dirty="0">
                <a:latin typeface="Arial Black" panose="020B0A04020102020204" pitchFamily="34" charset="0"/>
              </a:rPr>
              <a:t>Ease of Doing Business </a:t>
            </a:r>
            <a:r>
              <a:rPr lang="en-US" sz="2400" dirty="0" smtClean="0">
                <a:latin typeface="Arial Black" panose="020B0A04020102020204" pitchFamily="34" charset="0"/>
              </a:rPr>
              <a:t> </a:t>
            </a:r>
            <a:r>
              <a:rPr lang="en-US" sz="2400" b="1" dirty="0" smtClean="0">
                <a:latin typeface="Arial Black" panose="020B0A04020102020204" pitchFamily="34" charset="0"/>
              </a:rPr>
              <a:t>ranking </a:t>
            </a:r>
            <a:r>
              <a:rPr lang="en-US" sz="1900" b="1" dirty="0" smtClean="0">
                <a:latin typeface="Arial Black" panose="020B0A04020102020204" pitchFamily="34" charset="0"/>
              </a:rPr>
              <a:t>(</a:t>
            </a:r>
            <a:r>
              <a:rPr lang="en-US" sz="1900" b="1" dirty="0">
                <a:latin typeface="Arial Black" panose="020B0A04020102020204" pitchFamily="34" charset="0"/>
              </a:rPr>
              <a:t>Doing Business in Nigeria </a:t>
            </a:r>
            <a:r>
              <a:rPr lang="en-US" sz="1900" b="1" dirty="0" smtClean="0">
                <a:latin typeface="Arial Black" panose="020B0A04020102020204" pitchFamily="34" charset="0"/>
              </a:rPr>
              <a:t>Database </a:t>
            </a:r>
            <a:r>
              <a:rPr lang="en-US" sz="1900" b="1" dirty="0">
                <a:latin typeface="Arial Black" panose="020B0A04020102020204" pitchFamily="34" charset="0"/>
              </a:rPr>
              <a:t>World Bank, </a:t>
            </a:r>
            <a:r>
              <a:rPr lang="en-US" sz="1900" b="1" dirty="0" smtClean="0">
                <a:latin typeface="Arial Black" panose="020B0A04020102020204" pitchFamily="34" charset="0"/>
              </a:rPr>
              <a:t>2021</a:t>
            </a:r>
            <a:r>
              <a:rPr lang="en-US" sz="2400" dirty="0" smtClean="0">
                <a:latin typeface="Arial Black" panose="020B0A04020102020204" pitchFamily="34" charset="0"/>
              </a:rPr>
              <a:t>). </a:t>
            </a:r>
          </a:p>
          <a:p>
            <a:r>
              <a:rPr lang="en-US" sz="2400" dirty="0" smtClean="0">
                <a:latin typeface="Arial Black" panose="020B0A04020102020204" pitchFamily="34" charset="0"/>
              </a:rPr>
              <a:t>We will not relent as we will work to continuously improve the business environment not only to improve the attractiveness of the State to private investors but to also make the State the most business friendly State in Nigeria</a:t>
            </a:r>
          </a:p>
          <a:p>
            <a:endParaRPr lang="en-US" sz="2400" dirty="0">
              <a:latin typeface="Arial Black" panose="020B0A04020102020204" pitchFamily="34" charset="0"/>
            </a:endParaRPr>
          </a:p>
          <a:p>
            <a:endParaRPr lang="en-US" sz="2400" dirty="0">
              <a:latin typeface="Arial Black" panose="020B0A04020102020204" pitchFamily="34" charset="0"/>
            </a:endParaRPr>
          </a:p>
          <a:p>
            <a:pPr marL="0" indent="0" algn="ctr">
              <a:buNone/>
            </a:pPr>
            <a:endParaRPr lang="en-US" sz="1600" dirty="0">
              <a:latin typeface="Arial Black" panose="020B0A04020102020204" pitchFamily="34" charset="0"/>
            </a:endParaRPr>
          </a:p>
          <a:p>
            <a:pPr marL="0" indent="0" algn="ctr">
              <a:buNone/>
            </a:pPr>
            <a:r>
              <a:rPr lang="en-US" sz="1600" dirty="0">
                <a:latin typeface="Arial Black" panose="020B0A04020102020204" pitchFamily="34" charset="0"/>
              </a:rPr>
              <a:t>					</a:t>
            </a:r>
          </a:p>
        </p:txBody>
      </p:sp>
      <p:sp>
        <p:nvSpPr>
          <p:cNvPr id="4" name="Slide Number Placeholder 3"/>
          <p:cNvSpPr>
            <a:spLocks noGrp="1"/>
          </p:cNvSpPr>
          <p:nvPr>
            <p:ph type="sldNum" sz="quarter" idx="12"/>
          </p:nvPr>
        </p:nvSpPr>
        <p:spPr/>
        <p:txBody>
          <a:bodyPr/>
          <a:lstStyle/>
          <a:p>
            <a:fld id="{7635D0BE-0FD8-4973-BFA0-99F95B6230AD}" type="slidenum">
              <a:rPr lang="en-US" smtClean="0"/>
              <a:pPr/>
              <a:t>6</a:t>
            </a:fld>
            <a:endParaRPr lang="en-US"/>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36340"/>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96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90" y="0"/>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21403"/>
            <a:ext cx="8839200" cy="1021598"/>
          </a:xfrm>
        </p:spPr>
        <p:txBody>
          <a:bodyPr>
            <a:normAutofit fontScale="90000"/>
          </a:bodyPr>
          <a:lstStyle/>
          <a:p>
            <a:r>
              <a:rPr lang="en-US" sz="4000" dirty="0" smtClean="0">
                <a:solidFill>
                  <a:srgbClr val="FF0000"/>
                </a:solidFill>
                <a:latin typeface="Arial Black" panose="020B0A04020102020204" pitchFamily="34" charset="0"/>
              </a:rPr>
              <a:t> Investing in Bauchi State</a:t>
            </a:r>
            <a:br>
              <a:rPr lang="en-US" sz="4000" dirty="0" smtClean="0">
                <a:solidFill>
                  <a:srgbClr val="FF0000"/>
                </a:solidFill>
                <a:latin typeface="Arial Black" panose="020B0A04020102020204" pitchFamily="34" charset="0"/>
              </a:rPr>
            </a:br>
            <a:endParaRPr lang="en-US" sz="40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76200" y="914400"/>
            <a:ext cx="8991599" cy="5867400"/>
          </a:xfrm>
        </p:spPr>
        <p:txBody>
          <a:bodyPr>
            <a:normAutofit/>
          </a:bodyPr>
          <a:lstStyle/>
          <a:p>
            <a:endParaRPr lang="en-US" sz="1600" dirty="0">
              <a:latin typeface="Arial Black" panose="020B0A04020102020204" pitchFamily="34" charset="0"/>
            </a:endParaRPr>
          </a:p>
          <a:p>
            <a:r>
              <a:rPr lang="en-US" dirty="0">
                <a:latin typeface="Arial Black" panose="020B0A04020102020204" pitchFamily="34" charset="0"/>
              </a:rPr>
              <a:t>Bauchi State has established </a:t>
            </a:r>
            <a:r>
              <a:rPr lang="en-US" dirty="0" smtClean="0">
                <a:latin typeface="Arial Black" panose="020B0A04020102020204" pitchFamily="34" charset="0"/>
              </a:rPr>
              <a:t>a ONE-STOP INVESTMENT SHOP, in </a:t>
            </a:r>
            <a:r>
              <a:rPr lang="en-US" dirty="0" smtClean="0">
                <a:latin typeface="Arial Black" panose="020B0A04020102020204" pitchFamily="34" charset="0"/>
              </a:rPr>
              <a:t> at BAUCHI </a:t>
            </a:r>
            <a:r>
              <a:rPr lang="en-US" dirty="0" smtClean="0">
                <a:latin typeface="Arial Black" panose="020B0A04020102020204" pitchFamily="34" charset="0"/>
              </a:rPr>
              <a:t>INVESTMENT </a:t>
            </a:r>
            <a:r>
              <a:rPr lang="en-US" dirty="0" smtClean="0">
                <a:latin typeface="Arial Black" panose="020B0A04020102020204" pitchFamily="34" charset="0"/>
              </a:rPr>
              <a:t>CORPORATION(BIC)</a:t>
            </a:r>
            <a:endParaRPr lang="en-US" dirty="0">
              <a:latin typeface="Arial Black" panose="020B0A04020102020204" pitchFamily="34" charset="0"/>
            </a:endParaRPr>
          </a:p>
          <a:p>
            <a:r>
              <a:rPr lang="en-US" dirty="0">
                <a:latin typeface="Arial Black" panose="020B0A04020102020204" pitchFamily="34" charset="0"/>
                <a:hlinkClick r:id="rId3"/>
              </a:rPr>
              <a:t>www.investinbauchi.bu.gov.ng</a:t>
            </a:r>
            <a:endParaRPr lang="en-US" dirty="0">
              <a:latin typeface="Arial Black" panose="020B0A04020102020204" pitchFamily="34" charset="0"/>
            </a:endParaRPr>
          </a:p>
          <a:p>
            <a:r>
              <a:rPr lang="en-US" dirty="0" smtClean="0">
                <a:latin typeface="Arial Black" panose="020B0A04020102020204" pitchFamily="34" charset="0"/>
              </a:rPr>
              <a:t>BIC is ever willing to attend </a:t>
            </a:r>
            <a:r>
              <a:rPr lang="en-US" dirty="0" smtClean="0">
                <a:latin typeface="Arial Black" panose="020B0A04020102020204" pitchFamily="34" charset="0"/>
              </a:rPr>
              <a:t>to investors enquiries, attend to the concerns of existing investors, partner with prospective investors in developing investment projects and  provides facilitation and after care services to all classes of investors. </a:t>
            </a:r>
          </a:p>
          <a:p>
            <a:r>
              <a:rPr lang="en-US" dirty="0" smtClean="0">
                <a:latin typeface="Arial Black" panose="020B0A04020102020204" pitchFamily="34" charset="0"/>
              </a:rPr>
              <a:t>The Corporation implements the investment policy of the State</a:t>
            </a:r>
          </a:p>
          <a:p>
            <a:r>
              <a:rPr lang="en-US" dirty="0" smtClean="0">
                <a:latin typeface="Arial Black" panose="020B0A04020102020204" pitchFamily="34" charset="0"/>
              </a:rPr>
              <a:t>The Corporatio</a:t>
            </a:r>
            <a:r>
              <a:rPr lang="en-US" dirty="0" smtClean="0">
                <a:latin typeface="Arial Black" panose="020B0A04020102020204" pitchFamily="34" charset="0"/>
              </a:rPr>
              <a:t>n catalogues investment opportunities in the State, specific  investment incentives the State offers and disseminates the information to all stakeholders</a:t>
            </a:r>
          </a:p>
          <a:p>
            <a:r>
              <a:rPr lang="en-US" dirty="0" smtClean="0">
                <a:latin typeface="Arial Black" panose="020B0A04020102020204" pitchFamily="34" charset="0"/>
              </a:rPr>
              <a:t>It also identifies emerging opportunities in the local, national and international markets for profitable investment</a:t>
            </a:r>
          </a:p>
          <a:p>
            <a:r>
              <a:rPr lang="en-US" dirty="0" smtClean="0">
                <a:latin typeface="Arial Black" panose="020B0A04020102020204" pitchFamily="34" charset="0"/>
              </a:rPr>
              <a:t>BIC also gives priority attention to the growth and development of SMEs in the State  </a:t>
            </a:r>
            <a:endParaRPr lang="en-US" dirty="0">
              <a:latin typeface="Arial Black" panose="020B0A04020102020204" pitchFamily="34" charset="0"/>
            </a:endParaRPr>
          </a:p>
          <a:p>
            <a:pPr marL="0" indent="0">
              <a:buNone/>
            </a:pPr>
            <a:r>
              <a:rPr lang="en-US" dirty="0">
                <a:latin typeface="Arial Black" panose="020B0A04020102020204" pitchFamily="34" charset="0"/>
              </a:rPr>
              <a:t>	</a:t>
            </a:r>
          </a:p>
        </p:txBody>
      </p:sp>
      <p:sp>
        <p:nvSpPr>
          <p:cNvPr id="4" name="Slide Number Placeholder 3"/>
          <p:cNvSpPr>
            <a:spLocks noGrp="1"/>
          </p:cNvSpPr>
          <p:nvPr>
            <p:ph type="sldNum" sz="quarter" idx="12"/>
          </p:nvPr>
        </p:nvSpPr>
        <p:spPr/>
        <p:txBody>
          <a:bodyPr/>
          <a:lstStyle/>
          <a:p>
            <a:fld id="{7635D0BE-0FD8-4973-BFA0-99F95B6230AD}" type="slidenum">
              <a:rPr lang="en-US" smtClean="0"/>
              <a:pPr/>
              <a:t>7</a:t>
            </a:fld>
            <a:endParaRPr lang="en-US"/>
          </a:p>
        </p:txBody>
      </p:sp>
    </p:spTree>
    <p:extLst>
      <p:ext uri="{BB962C8B-B14F-4D97-AF65-F5344CB8AC3E}">
        <p14:creationId xmlns:p14="http://schemas.microsoft.com/office/powerpoint/2010/main" val="220179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457200"/>
          </a:xfrm>
        </p:spPr>
        <p:txBody>
          <a:bodyPr>
            <a:normAutofit fontScale="90000"/>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5635721"/>
              </p:ext>
            </p:extLst>
          </p:nvPr>
        </p:nvGraphicFramePr>
        <p:xfrm>
          <a:off x="457199" y="838201"/>
          <a:ext cx="6781800" cy="5677725"/>
        </p:xfrm>
        <a:graphic>
          <a:graphicData uri="http://schemas.openxmlformats.org/drawingml/2006/table">
            <a:tbl>
              <a:tblPr firstRow="1" firstCol="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18706">
                <a:tc>
                  <a:txBody>
                    <a:bodyPr/>
                    <a:lstStyle/>
                    <a:p>
                      <a:pPr marL="0" marR="0">
                        <a:lnSpc>
                          <a:spcPct val="107000"/>
                        </a:lnSpc>
                        <a:spcBef>
                          <a:spcPts val="0"/>
                        </a:spcBef>
                        <a:spcAft>
                          <a:spcPts val="0"/>
                        </a:spcAft>
                      </a:pPr>
                      <a:r>
                        <a:rPr lang="en-US" sz="1400" dirty="0">
                          <a:effectLst/>
                          <a:latin typeface="Arial Black" panose="020B0A04020102020204" pitchFamily="34" charset="0"/>
                        </a:rPr>
                        <a:t>PROCEDURE REQUIRED</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Arial Black" panose="020B0A04020102020204" pitchFamily="34" charset="0"/>
                        </a:rPr>
                        <a:t>ORGANIZATION RESPONSIBLE</a:t>
                      </a:r>
                      <a:endParaRPr lang="en-US" sz="14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13894">
                <a:tc>
                  <a:txBody>
                    <a:bodyPr/>
                    <a:lstStyle/>
                    <a:p>
                      <a:pPr marL="342900" marR="0" lvl="0" indent="-342900">
                        <a:lnSpc>
                          <a:spcPct val="107000"/>
                        </a:lnSpc>
                        <a:spcBef>
                          <a:spcPts val="0"/>
                        </a:spcBef>
                        <a:spcAft>
                          <a:spcPts val="0"/>
                        </a:spcAft>
                        <a:buFont typeface="+mj-lt"/>
                        <a:buAutoNum type="arabicPeriod"/>
                      </a:pPr>
                      <a:r>
                        <a:rPr lang="en-US" sz="1400" dirty="0">
                          <a:effectLst/>
                          <a:latin typeface="Arial Black" panose="020B0A04020102020204" pitchFamily="34" charset="0"/>
                        </a:rPr>
                        <a:t>To reserve a unique company name for the new business in Bauchi State</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Arial Black" panose="020B0A04020102020204" pitchFamily="34" charset="0"/>
                        </a:rPr>
                        <a:t>Corporate Affairs Commission Office in Bauchi</a:t>
                      </a:r>
                      <a:endParaRPr lang="en-US" sz="14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54154">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2.  To prepare incorporation documentations and Stamp duty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Corporate Affairs Commission Office in Bauchi</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72346">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3.  To sign declaration of compliance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Bauchi State High Court</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8706">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4.  To pay incorporation fees</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smtClean="0">
                          <a:effectLst/>
                          <a:latin typeface="Arial Black" panose="020B0A04020102020204" pitchFamily="34" charset="0"/>
                        </a:rPr>
                        <a:t>Any branch</a:t>
                      </a:r>
                      <a:r>
                        <a:rPr lang="en-US" sz="1400" baseline="0" dirty="0" smtClean="0">
                          <a:effectLst/>
                          <a:latin typeface="Arial Black" panose="020B0A04020102020204" pitchFamily="34" charset="0"/>
                        </a:rPr>
                        <a:t> of a</a:t>
                      </a:r>
                      <a:r>
                        <a:rPr lang="en-US" sz="1400" dirty="0" smtClean="0">
                          <a:effectLst/>
                          <a:latin typeface="Arial Black" panose="020B0A04020102020204" pitchFamily="34" charset="0"/>
                        </a:rPr>
                        <a:t> </a:t>
                      </a:r>
                      <a:r>
                        <a:rPr lang="en-US" sz="1400" dirty="0">
                          <a:effectLst/>
                          <a:latin typeface="Arial Black" panose="020B0A04020102020204" pitchFamily="34" charset="0"/>
                        </a:rPr>
                        <a:t>commercial </a:t>
                      </a:r>
                      <a:r>
                        <a:rPr lang="en-US" sz="1400" dirty="0" smtClean="0">
                          <a:effectLst/>
                          <a:latin typeface="Arial Black" panose="020B0A04020102020204" pitchFamily="34" charset="0"/>
                        </a:rPr>
                        <a:t>bank in the State</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4154">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5,  To register a company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Corporate Affairs Commission Office in Bauchi</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8706">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6.  To make a company seal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Any registered seal maker</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72346">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7.  To Register for income tax and VAT</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Federal Inland Revenue </a:t>
                      </a:r>
                      <a:r>
                        <a:rPr lang="en-US" sz="1400" dirty="0" smtClean="0">
                          <a:effectLst/>
                          <a:latin typeface="Arial Black" panose="020B0A04020102020204" pitchFamily="34" charset="0"/>
                        </a:rPr>
                        <a:t>Service Bauchi Office</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8706">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8.  To register for PAYEE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Bauchi Inland Revenue Service</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54154">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9.  Inspection and Registration of Business Premises</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Bauchi State Ministry of Commerce</a:t>
                      </a:r>
                      <a:r>
                        <a:rPr lang="en-US" sz="1400" baseline="0" dirty="0">
                          <a:effectLst/>
                          <a:latin typeface="Arial Black" panose="020B0A04020102020204" pitchFamily="34" charset="0"/>
                        </a:rPr>
                        <a:t> and </a:t>
                      </a:r>
                      <a:r>
                        <a:rPr lang="en-US" sz="1400" dirty="0">
                          <a:effectLst/>
                          <a:latin typeface="Arial Black" panose="020B0A04020102020204" pitchFamily="34" charset="0"/>
                        </a:rPr>
                        <a:t>Industry </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54154">
                <a:tc>
                  <a:txBody>
                    <a:bodyPr/>
                    <a:lstStyle/>
                    <a:p>
                      <a:pPr marL="0" marR="0" lvl="0" indent="0">
                        <a:lnSpc>
                          <a:spcPct val="107000"/>
                        </a:lnSpc>
                        <a:spcBef>
                          <a:spcPts val="0"/>
                        </a:spcBef>
                        <a:spcAft>
                          <a:spcPts val="0"/>
                        </a:spcAft>
                        <a:buFont typeface="+mj-lt"/>
                        <a:buNone/>
                      </a:pPr>
                      <a:r>
                        <a:rPr lang="en-US" sz="1400" dirty="0">
                          <a:effectLst/>
                          <a:latin typeface="Arial Black" panose="020B0A04020102020204" pitchFamily="34" charset="0"/>
                        </a:rPr>
                        <a:t>10.</a:t>
                      </a:r>
                      <a:r>
                        <a:rPr lang="en-US" sz="1400" baseline="0" dirty="0">
                          <a:effectLst/>
                          <a:latin typeface="Arial Black" panose="020B0A04020102020204" pitchFamily="34" charset="0"/>
                        </a:rPr>
                        <a:t> </a:t>
                      </a:r>
                      <a:r>
                        <a:rPr lang="en-US" sz="1400" dirty="0">
                          <a:effectLst/>
                          <a:latin typeface="Arial Black" panose="020B0A04020102020204" pitchFamily="34" charset="0"/>
                        </a:rPr>
                        <a:t>To register and obtain Business Premises Permit</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Black" panose="020B0A04020102020204" pitchFamily="34" charset="0"/>
                        </a:rPr>
                        <a:t>Bauchi State Ministry of Commerce and Industry</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293" rtl="0" eaLnBrk="1" fontAlgn="auto" latinLnBrk="0" hangingPunct="1">
              <a:lnSpc>
                <a:spcPct val="100000"/>
              </a:lnSpc>
              <a:spcBef>
                <a:spcPts val="0"/>
              </a:spcBef>
              <a:spcAft>
                <a:spcPts val="0"/>
              </a:spcAft>
              <a:buClrTx/>
              <a:buSzTx/>
              <a:buFontTx/>
              <a:buNone/>
              <a:tabLst/>
              <a:defRPr/>
            </a:pPr>
            <a:fld id="{7635D0BE-0FD8-4973-BFA0-99F95B6230AD}" type="slidenum">
              <a:rPr kumimoji="0" lang="en-U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6" name="Rectangle 1"/>
          <p:cNvSpPr>
            <a:spLocks noChangeArrowheads="1"/>
          </p:cNvSpPr>
          <p:nvPr/>
        </p:nvSpPr>
        <p:spPr bwMode="auto">
          <a:xfrm>
            <a:off x="814388" y="275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Rectangle 6"/>
          <p:cNvSpPr/>
          <p:nvPr/>
        </p:nvSpPr>
        <p:spPr>
          <a:xfrm>
            <a:off x="584579" y="228600"/>
            <a:ext cx="7416421" cy="338554"/>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10 Steps </a:t>
            </a:r>
            <a:r>
              <a:rPr kumimoji="0" lang="en-US" sz="16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to </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Starting a Business in Bauchi State</a:t>
            </a:r>
            <a:endParaRPr kumimoji="0" lang="en-US" sz="16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90" y="0"/>
            <a:ext cx="195881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36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099" y="258238"/>
            <a:ext cx="5274501" cy="579962"/>
          </a:xfrm>
          <a:solidFill>
            <a:schemeClr val="bg2">
              <a:lumMod val="20000"/>
              <a:lumOff val="80000"/>
            </a:schemeClr>
          </a:solidFill>
        </p:spPr>
        <p:txBody>
          <a:bodyPr>
            <a:normAutofit/>
          </a:bodyPr>
          <a:lstStyle/>
          <a:p>
            <a:pPr algn="l"/>
            <a:r>
              <a:rPr lang="en-US" sz="2000" b="1" dirty="0">
                <a:solidFill>
                  <a:srgbClr val="00B050"/>
                </a:solidFill>
                <a:latin typeface="Arial" pitchFamily="34" charset="0"/>
                <a:cs typeface="Arial" pitchFamily="34" charset="0"/>
              </a:rPr>
              <a:t>SECURITY AND SOCIAL COHESION</a:t>
            </a:r>
            <a:endParaRPr lang="en-US" sz="2000" dirty="0">
              <a:solidFill>
                <a:srgbClr val="00B050"/>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9699981"/>
              </p:ext>
            </p:extLst>
          </p:nvPr>
        </p:nvGraphicFramePr>
        <p:xfrm>
          <a:off x="492316" y="1935304"/>
          <a:ext cx="8229600" cy="460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635D0BE-0FD8-4973-BFA0-99F95B6230AD}" type="slidenum">
              <a:rPr lang="en-US" smtClean="0"/>
              <a:t>9</a:t>
            </a:fld>
            <a:endParaRPr lang="en-US"/>
          </a:p>
        </p:txBody>
      </p:sp>
      <p:pic>
        <p:nvPicPr>
          <p:cNvPr id="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051"/>
            <a:ext cx="1958810" cy="141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1143000"/>
            <a:ext cx="7620000" cy="792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7030A0"/>
                </a:solidFill>
              </a:rPr>
              <a:t>Security </a:t>
            </a:r>
            <a:r>
              <a:rPr lang="en-US" sz="2400" dirty="0" smtClean="0">
                <a:solidFill>
                  <a:srgbClr val="7030A0"/>
                </a:solidFill>
              </a:rPr>
              <a:t>Situation </a:t>
            </a:r>
            <a:r>
              <a:rPr lang="en-US" sz="2400" dirty="0" smtClean="0">
                <a:solidFill>
                  <a:srgbClr val="7030A0"/>
                </a:solidFill>
              </a:rPr>
              <a:t>and Measures </a:t>
            </a:r>
            <a:r>
              <a:rPr lang="en-US" sz="2400" dirty="0" smtClean="0">
                <a:solidFill>
                  <a:srgbClr val="7030A0"/>
                </a:solidFill>
              </a:rPr>
              <a:t>taken </a:t>
            </a:r>
            <a:endParaRPr lang="en-US" sz="2400" dirty="0">
              <a:solidFill>
                <a:srgbClr val="7030A0"/>
              </a:solidFill>
            </a:endParaRPr>
          </a:p>
        </p:txBody>
      </p:sp>
    </p:spTree>
    <p:extLst>
      <p:ext uri="{BB962C8B-B14F-4D97-AF65-F5344CB8AC3E}">
        <p14:creationId xmlns:p14="http://schemas.microsoft.com/office/powerpoint/2010/main" val="41282617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5809</TotalTime>
  <Words>1755</Words>
  <Application>Microsoft Office PowerPoint</Application>
  <PresentationFormat>On-screen Show (4:3)</PresentationFormat>
  <Paragraphs>253</Paragraphs>
  <Slides>30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28 Days Later</vt:lpstr>
      <vt:lpstr>AR DARLING</vt:lpstr>
      <vt:lpstr>Arial</vt:lpstr>
      <vt:lpstr>Arial Black</vt:lpstr>
      <vt:lpstr>Calibri</vt:lpstr>
      <vt:lpstr>Geneva</vt:lpstr>
      <vt:lpstr>Symbol</vt:lpstr>
      <vt:lpstr>Times New Roman</vt:lpstr>
      <vt:lpstr>Trebuchet MS</vt:lpstr>
      <vt:lpstr>Wingdings</vt:lpstr>
      <vt:lpstr>Wingdings 3</vt:lpstr>
      <vt:lpstr>Facet</vt:lpstr>
      <vt:lpstr> Bauchi State  Investment Opportunities  2023 </vt:lpstr>
      <vt:lpstr>Map of Nigeria showing Bauchi State of Nigeria</vt:lpstr>
      <vt:lpstr>About Bauchi State…..</vt:lpstr>
      <vt:lpstr>Bauchi State….</vt:lpstr>
      <vt:lpstr>Key Strategic  Sectors of the State </vt:lpstr>
      <vt:lpstr>Creating Favourable and Conducive Business Environment in the State</vt:lpstr>
      <vt:lpstr> Investing in Bauchi State </vt:lpstr>
      <vt:lpstr>PowerPoint Presentation</vt:lpstr>
      <vt:lpstr>SECURITY AND SOCIAL COHESION</vt:lpstr>
      <vt:lpstr>Key sectors being promoted for  Investment Drive </vt:lpstr>
      <vt:lpstr>Investment Opportunities in the Agricultural Sector  </vt:lpstr>
      <vt:lpstr>Policy Drive for the Sector</vt:lpstr>
      <vt:lpstr>Agricultural Sector…….  SECTORAL INCENTIVES ON AGRIC VENTURES</vt:lpstr>
      <vt:lpstr>SOLID MINERALS An overview…. </vt:lpstr>
      <vt:lpstr>SOLID MINERALS   An overview….. </vt:lpstr>
      <vt:lpstr>A few of the Minerals found in Bauchi State….. Clockwise below are (a) Limestone….(b) Kaolin….(c) Titanium….(d) Gold….  </vt:lpstr>
      <vt:lpstr>Geological and Mineral Resources Map of Bauchi State</vt:lpstr>
      <vt:lpstr>Reforms introduced in solid minerals development</vt:lpstr>
      <vt:lpstr>SOLID MINERALS….. SECTORAL INCENTIVES ON SOLID MINERALS</vt:lpstr>
      <vt:lpstr>Bauchi State Invites Expression of Interest….</vt:lpstr>
      <vt:lpstr>c. Brownfield Investments (Multi-Sector brownfield  opportunities) It is the cardinal objective of the present administration to attract private investment in order to resuscitate these industries either through partnership  or outright divestment     </vt:lpstr>
      <vt:lpstr>d. TOURISM SECTOR An overview</vt:lpstr>
      <vt:lpstr>Tourism Sector… OPPORTUNITIES</vt:lpstr>
      <vt:lpstr>PowerPoint Presentation</vt:lpstr>
      <vt:lpstr>TOURISM SECTOR….. YANKARI RESORT AND SAFARI Some of the wildlife at the Reserve are  pictured below:</vt:lpstr>
      <vt:lpstr>PowerPoint Presentation</vt:lpstr>
      <vt:lpstr>Zebra</vt:lpstr>
      <vt:lpstr>TOURISM SECTOR…..  iii. Key sectoral incentive on Hospitality/Tourism</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Facts of Bauchi State</dc:title>
  <dc:creator>AMINU MUSA</dc:creator>
  <cp:lastModifiedBy>DR ADO</cp:lastModifiedBy>
  <cp:revision>378</cp:revision>
  <dcterms:created xsi:type="dcterms:W3CDTF">2016-08-01T19:11:28Z</dcterms:created>
  <dcterms:modified xsi:type="dcterms:W3CDTF">2023-01-09T05:41:19Z</dcterms:modified>
</cp:coreProperties>
</file>